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media1.mp4" ContentType="video/mp4"/>
  <Override PartName="/ppt/media/media2.mp4" ContentType="video/mp4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61" r:id="rId1"/>
  </p:sldMasterIdLst>
  <p:notesMasterIdLst>
    <p:notesMasterId r:id="rId2"/>
  </p:notesMasterIdLst>
  <p:sldIdLst>
    <p:sldId id="256" r:id="rId3"/>
    <p:sldId id="263" r:id="rId4"/>
    <p:sldId id="267" r:id="rId5"/>
    <p:sldId id="268" r:id="rId6"/>
    <p:sldId id="264" r:id="rId7"/>
    <p:sldId id="259" r:id="rId8"/>
    <p:sldId id="269" r:id="rId9"/>
    <p:sldId id="265" r:id="rId10"/>
    <p:sldId id="266" r:id="rId11"/>
    <p:sldId id="270" r:id="rId12"/>
    <p:sldId id="271" r:id="rId13"/>
    <p:sldId id="261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89905"/>
  </p:normalViewPr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2157"/>
        <p:guide pos="383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presProps" Target="presProps.xml"  /><Relationship Id="rId16" Type="http://schemas.openxmlformats.org/officeDocument/2006/relationships/viewProps" Target="viewProps.xml"  /><Relationship Id="rId17" Type="http://schemas.openxmlformats.org/officeDocument/2006/relationships/theme" Target="theme/theme1.xml"  /><Relationship Id="rId18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2025-10-01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76956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9036487"/>
      </p:ext>
    </p:extLst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1533211"/>
      </p:ext>
    </p:extLst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6875501"/>
      </p:ext>
    </p:extLst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0547762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ctrTitle" idx="0"/>
          </p:nvPr>
        </p:nvSpPr>
        <p:spPr>
          <a:xfrm>
            <a:off x="914399" y="3959239"/>
            <a:ext cx="10363199" cy="1470025"/>
          </a:xfrm>
        </p:spPr>
        <p:txBody>
          <a:bodyPr/>
          <a:lstStyle>
            <a:lvl1pPr algn="l">
              <a:defRPr sz="54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subTitle" idx="1"/>
          </p:nvPr>
        </p:nvSpPr>
        <p:spPr>
          <a:xfrm>
            <a:off x="914399" y="5470527"/>
            <a:ext cx="10377714" cy="542932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부제목 스타일 편집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572FC9A-F08A-40D2-A553-C964E737DACF}" type="datetime1">
              <a:rPr lang="ko-KR" altLang="en-US"/>
              <a:pPr lvl="0">
                <a:defRPr lang="ko-KR" altLang="en-US"/>
              </a:pPr>
              <a:t>2025-10-01</a:t>
            </a:fld>
            <a:endParaRPr lang="en-US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DF28FB93-0A08-4E7D-8E63-9EFA29F1E093}" type="slidenum">
              <a:rPr lang="en-US" altLang="en-US"/>
              <a:pPr lvl="0"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047530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ctrTitle" idx="0"/>
          </p:nvPr>
        </p:nvSpPr>
        <p:spPr>
          <a:xfrm>
            <a:off x="609599" y="2632092"/>
            <a:ext cx="10972799" cy="1154098"/>
          </a:xfrm>
        </p:spPr>
        <p:txBody>
          <a:bodyPr/>
          <a:lstStyle>
            <a:lvl1pPr algn="ctr">
              <a:defRPr sz="54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B69A4AFF-EEC0-4395-BBA4-418651BA32BC}" type="datetime1">
              <a:rPr lang="ko-KR" altLang="en-US"/>
              <a:pPr lvl="0">
                <a:defRPr lang="ko-KR" altLang="en-US"/>
              </a:pPr>
              <a:t>2025-10-01</a:t>
            </a:fld>
            <a:endParaRPr lang="en-US" altLang="en-US"/>
          </a:p>
        </p:txBody>
      </p:sp>
      <p:sp>
        <p:nvSpPr>
          <p:cNvPr id="4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DF28FB93-0A08-4E7D-8E63-9EFA29F1E093}" type="slidenum">
              <a:rPr lang="en-US" altLang="en-US"/>
              <a:pPr lvl="0"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05669362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>
          <a:xfrm>
            <a:off x="1123991" y="1285860"/>
            <a:ext cx="9258287" cy="863498"/>
          </a:xfrm>
        </p:spPr>
        <p:txBody>
          <a:bodyPr/>
          <a:lstStyle>
            <a:lvl1pPr>
              <a:defRPr sz="44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9" name=""/>
          <p:cNvSpPr>
            <a:spLocks noGrp="1"/>
          </p:cNvSpPr>
          <p:nvPr>
            <p:ph type="body" sz="quarter" idx="14"/>
          </p:nvPr>
        </p:nvSpPr>
        <p:spPr>
          <a:xfrm>
            <a:off x="1098282" y="2357438"/>
            <a:ext cx="7583999" cy="3128400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첫째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둘째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셋째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넷째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다섯째 목차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C7A7E38C-89A5-47DE-ADB5-CE73DE4FAD75}" type="datetime1">
              <a:rPr lang="ko-KR" altLang="en-US"/>
              <a:pPr lvl="0">
                <a:defRPr lang="ko-KR" altLang="en-US"/>
              </a:pPr>
              <a:t>2025-10-01</a:t>
            </a:fld>
            <a:endParaRPr lang="en-US" altLang="en-US"/>
          </a:p>
        </p:txBody>
      </p:sp>
      <p:sp>
        <p:nvSpPr>
          <p:cNvPr id="4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DF28FB93-0A08-4E7D-8E63-9EFA29F1E093}" type="slidenum">
              <a:rPr lang="en-US" altLang="en-US"/>
              <a:pPr lvl="0"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66034842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orient="vert" idx="0"/>
          </p:nvPr>
        </p:nvSpPr>
        <p:spPr>
          <a:xfrm>
            <a:off x="9525023" y="274638"/>
            <a:ext cx="2057375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629671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709772C0-CC7C-4112-8CC7-54EF9E00CBD9}" type="datetime1">
              <a:rPr lang="ko-KR" altLang="en-US"/>
              <a:pPr lvl="0">
                <a:defRPr lang="ko-KR" altLang="en-US"/>
              </a:pPr>
              <a:t>2025-10-01</a:t>
            </a:fld>
            <a:endParaRPr lang="en-US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DF28FB93-0A08-4E7D-8E63-9EFA29F1E093}" type="slidenum">
              <a:rPr lang="en-US" altLang="en-US"/>
              <a:pPr lvl="0"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00455852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E75AFC5B-087B-44FE-989E-1596680C7163}" type="datetime1">
              <a:rPr lang="ko-KR" altLang="en-US"/>
              <a:pPr lvl="0">
                <a:defRPr lang="ko-KR" altLang="en-US"/>
              </a:pPr>
              <a:t>2025-10-01</a:t>
            </a:fld>
            <a:endParaRPr lang="en-US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DF28FB93-0A08-4E7D-8E63-9EFA29F1E093}" type="slidenum">
              <a:rPr lang="en-US" altLang="en-US"/>
              <a:pPr lvl="0"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9582206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D9742031-F2F4-4E94-B5F8-210DA61C629A}" type="datetime1">
              <a:rPr lang="ko-KR" altLang="en-US"/>
              <a:pPr lvl="0">
                <a:defRPr lang="ko-KR" altLang="en-US"/>
              </a:pPr>
              <a:t>2025-10-01</a:t>
            </a:fld>
            <a:endParaRPr lang="en-US" altLang="en-US"/>
          </a:p>
        </p:txBody>
      </p:sp>
      <p:sp>
        <p:nvSpPr>
          <p:cNvPr id="3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DF28FB93-0A08-4E7D-8E63-9EFA29F1E093}" type="slidenum">
              <a:rPr lang="en-US" altLang="en-US"/>
              <a:pPr lvl="0"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668433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>
          <a:xfrm>
            <a:off x="963083" y="4406900"/>
            <a:ext cx="10363199" cy="1362075"/>
          </a:xfrm>
        </p:spPr>
        <p:txBody>
          <a:bodyPr anchor="t"/>
          <a:lstStyle>
            <a:lvl1pPr algn="r">
              <a:defRPr sz="5400" b="0" cap="all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body" idx="1"/>
          </p:nvPr>
        </p:nvSpPr>
        <p:spPr>
          <a:xfrm>
            <a:off x="963083" y="3853543"/>
            <a:ext cx="10363199" cy="553357"/>
          </a:xfrm>
        </p:spPr>
        <p:txBody>
          <a:bodyPr anchor="b"/>
          <a:lstStyle>
            <a:lvl1pPr marL="0" indent="0" algn="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6039415-73A3-48E6-9B63-B10990BA1D50}" type="datetime1">
              <a:rPr lang="ko-KR" altLang="en-US"/>
              <a:pPr lvl="0">
                <a:defRPr lang="ko-KR" altLang="en-US"/>
              </a:pPr>
              <a:t>2025-10-01</a:t>
            </a:fld>
            <a:endParaRPr lang="en-US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DF28FB93-0A08-4E7D-8E63-9EFA29F1E093}" type="slidenum">
              <a:rPr lang="en-US" altLang="en-US"/>
              <a:pPr lvl="0"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36316773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9" cy="863498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9" name=""/>
          <p:cNvSpPr>
            <a:spLocks noGrp="1"/>
          </p:cNvSpPr>
          <p:nvPr>
            <p:ph sz="quarter" idx="13"/>
          </p:nvPr>
        </p:nvSpPr>
        <p:spPr>
          <a:xfrm>
            <a:off x="609599" y="1285875"/>
            <a:ext cx="5384799" cy="4929188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11" name=""/>
          <p:cNvSpPr>
            <a:spLocks noGrp="1"/>
          </p:cNvSpPr>
          <p:nvPr>
            <p:ph sz="quarter" idx="14"/>
          </p:nvPr>
        </p:nvSpPr>
        <p:spPr>
          <a:xfrm>
            <a:off x="6197599" y="1285875"/>
            <a:ext cx="5384799" cy="4929188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385CBBDB-DD8F-472D-BEFC-C44A4FE5D39A}" type="datetime1">
              <a:rPr lang="ko-KR" altLang="en-US"/>
              <a:pPr lvl="0">
                <a:defRPr lang="ko-KR" altLang="en-US"/>
              </a:pPr>
              <a:t>2025-10-01</a:t>
            </a:fld>
            <a:endParaRPr lang="en-US" altLang="en-US"/>
          </a:p>
        </p:txBody>
      </p:sp>
      <p:sp>
        <p:nvSpPr>
          <p:cNvPr id="6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DF28FB93-0A08-4E7D-8E63-9EFA29F1E093}" type="slidenum">
              <a:rPr lang="en-US" altLang="en-US"/>
              <a:pPr lvl="0"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16383705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9D0E901A-5BCE-44B8-B860-454417D09A18}" type="datetime1">
              <a:rPr lang="ko-KR" altLang="en-US"/>
              <a:pPr lvl="0">
                <a:defRPr lang="ko-KR" altLang="en-US"/>
              </a:pPr>
              <a:t>2025-10-01</a:t>
            </a:fld>
            <a:endParaRPr lang="en-US" altLang="en-US"/>
          </a:p>
        </p:txBody>
      </p:sp>
      <p:sp>
        <p:nvSpPr>
          <p:cNvPr id="4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DF28FB93-0A08-4E7D-8E63-9EFA29F1E093}" type="slidenum">
              <a:rPr lang="en-US" altLang="en-US"/>
              <a:pPr lvl="0"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8449942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>
            <a:lvl1pPr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 noTextEdit="1"/>
          </p:cNvSpPr>
          <p:nvPr>
            <p:ph type="tbl" sz="quarter" idx="13"/>
          </p:nvPr>
        </p:nvSpPr>
        <p:spPr>
          <a:xfrm>
            <a:off x="608037" y="1643063"/>
            <a:ext cx="10972799" cy="4525200"/>
          </a:xfrm>
        </p:spPr>
        <p:txBody>
          <a:bodyPr/>
          <a:lstStyle>
            <a:lvl1pPr>
              <a:buNone/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표를 추가하려면 아이콘을 클릭하십시오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dt" sz="half" idx="10"/>
          </p:nvPr>
        </p:nvSpPr>
        <p:spPr>
          <a:xfrm>
            <a:off x="609599" y="6356350"/>
            <a:ext cx="2844799" cy="365125"/>
          </a:xfrm>
        </p:spPr>
        <p:txBody>
          <a:bodyPr/>
          <a:lstStyle/>
          <a:p>
            <a:pPr lvl="0">
              <a:defRPr lang="ko-KR" altLang="en-US"/>
            </a:pPr>
            <a:fld id="{F55EB35E-DFE6-4780-9AEC-CE8E9FFE6699}" type="datetime1">
              <a:rPr lang="ko-KR" altLang="en-US"/>
              <a:pPr lvl="0">
                <a:defRPr lang="ko-KR" altLang="en-US"/>
              </a:pPr>
              <a:t>2025-10-01</a:t>
            </a:fld>
            <a:endParaRPr lang="en-US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11"/>
          </p:nvPr>
        </p:nvSpPr>
        <p:spPr>
          <a:xfrm>
            <a:off x="4165599" y="6356350"/>
            <a:ext cx="3860799" cy="365125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12"/>
          </p:nvPr>
        </p:nvSpPr>
        <p:spPr>
          <a:xfrm>
            <a:off x="8737599" y="6356350"/>
            <a:ext cx="2844799" cy="365125"/>
          </a:xfrm>
        </p:spPr>
        <p:txBody>
          <a:bodyPr/>
          <a:lstStyle/>
          <a:p>
            <a:pPr lvl="0">
              <a:defRPr lang="ko-KR" altLang="en-US"/>
            </a:pPr>
            <a:fld id="{DF28FB93-0A08-4E7D-8E63-9EFA29F1E093}" type="slidenum">
              <a:rPr lang="en-US" altLang="en-US"/>
              <a:pPr lvl="0"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855901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9" cy="863498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11" name=""/>
          <p:cNvSpPr>
            <a:spLocks noGrp="1"/>
          </p:cNvSpPr>
          <p:nvPr>
            <p:ph sz="quarter" idx="13"/>
          </p:nvPr>
        </p:nvSpPr>
        <p:spPr>
          <a:xfrm>
            <a:off x="609599" y="1285860"/>
            <a:ext cx="5341257" cy="2398259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13" name=""/>
          <p:cNvSpPr>
            <a:spLocks noGrp="1"/>
          </p:cNvSpPr>
          <p:nvPr>
            <p:ph sz="quarter" idx="14"/>
          </p:nvPr>
        </p:nvSpPr>
        <p:spPr>
          <a:xfrm>
            <a:off x="6241142" y="1285860"/>
            <a:ext cx="5341257" cy="2398259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18" name=""/>
          <p:cNvSpPr>
            <a:spLocks noGrp="1"/>
          </p:cNvSpPr>
          <p:nvPr>
            <p:ph sz="quarter" idx="15"/>
          </p:nvPr>
        </p:nvSpPr>
        <p:spPr>
          <a:xfrm>
            <a:off x="609599" y="3829734"/>
            <a:ext cx="5341257" cy="2398259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19" name=""/>
          <p:cNvSpPr>
            <a:spLocks noGrp="1"/>
          </p:cNvSpPr>
          <p:nvPr>
            <p:ph sz="quarter" idx="16"/>
          </p:nvPr>
        </p:nvSpPr>
        <p:spPr>
          <a:xfrm>
            <a:off x="6241142" y="3829734"/>
            <a:ext cx="5341257" cy="2398259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7" name=""/>
          <p:cNvSpPr>
            <a:spLocks noGrp="1"/>
          </p:cNvSpPr>
          <p:nvPr>
            <p:ph type="dt" sz="half" idx="10"/>
          </p:nvPr>
        </p:nvSpPr>
        <p:spPr>
          <a:xfrm>
            <a:off x="609599" y="6356350"/>
            <a:ext cx="2844799" cy="365125"/>
          </a:xfrm>
        </p:spPr>
        <p:txBody>
          <a:bodyPr/>
          <a:lstStyle/>
          <a:p>
            <a:pPr lvl="0">
              <a:defRPr lang="ko-KR" altLang="en-US"/>
            </a:pPr>
            <a:fld id="{3A9AF94D-3D9E-4B98-9B14-7443FDEB0C88}" type="datetime1">
              <a:rPr lang="ko-KR" altLang="en-US"/>
              <a:pPr lvl="0">
                <a:defRPr lang="ko-KR" altLang="en-US"/>
              </a:pPr>
              <a:t>2025-10-01</a:t>
            </a:fld>
            <a:endParaRPr lang="en-US" altLang="en-US"/>
          </a:p>
        </p:txBody>
      </p:sp>
      <p:sp>
        <p:nvSpPr>
          <p:cNvPr id="8" name=""/>
          <p:cNvSpPr>
            <a:spLocks noGrp="1"/>
          </p:cNvSpPr>
          <p:nvPr>
            <p:ph type="ftr" sz="quarter" idx="11"/>
          </p:nvPr>
        </p:nvSpPr>
        <p:spPr>
          <a:xfrm>
            <a:off x="4165599" y="6356350"/>
            <a:ext cx="3860799" cy="365125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9" name=""/>
          <p:cNvSpPr>
            <a:spLocks noGrp="1"/>
          </p:cNvSpPr>
          <p:nvPr>
            <p:ph type="sldNum" sz="quarter" idx="12"/>
          </p:nvPr>
        </p:nvSpPr>
        <p:spPr>
          <a:xfrm>
            <a:off x="8737599" y="6356350"/>
            <a:ext cx="2844799" cy="365125"/>
          </a:xfrm>
        </p:spPr>
        <p:txBody>
          <a:bodyPr/>
          <a:lstStyle/>
          <a:p>
            <a:pPr lvl="0">
              <a:defRPr lang="ko-KR" altLang="en-US"/>
            </a:pPr>
            <a:fld id="{DF28FB93-0A08-4E7D-8E63-9EFA29F1E093}" type="slidenum">
              <a:rPr lang="en-US" altLang="en-US"/>
              <a:pPr lvl="0"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137892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>
          <a:xfrm>
            <a:off x="2389717" y="4800600"/>
            <a:ext cx="7315199" cy="566738"/>
          </a:xfrm>
        </p:spPr>
        <p:txBody>
          <a:bodyPr anchor="b"/>
          <a:lstStyle>
            <a:lvl1pPr algn="l">
              <a:defRPr sz="2400" b="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 noTextEdit="1"/>
          </p:cNvSpPr>
          <p:nvPr>
            <p:ph type="pic" idx="1"/>
          </p:nvPr>
        </p:nvSpPr>
        <p:spPr>
          <a:xfrm>
            <a:off x="2389717" y="612775"/>
            <a:ext cx="7315199" cy="4114800"/>
          </a:xfrm>
        </p:spPr>
        <p:txBody>
          <a:bodyPr/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 lang="ko-KR" altLang="en-US"/>
            </a:pPr>
            <a:r>
              <a:rPr lang="ko-KR" altLang="en-US"/>
              <a:t>그림을 추가하려면 아이콘을 클릭하십시오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199" cy="804862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7D2A8C51-5F59-4292-8134-3DE1FFFD33BB}" type="datetime1">
              <a:rPr lang="ko-KR" altLang="en-US"/>
              <a:pPr lvl="0">
                <a:defRPr lang="ko-KR" altLang="en-US"/>
              </a:pPr>
              <a:t>2025-10-01</a:t>
            </a:fld>
            <a:endParaRPr lang="en-US" altLang="en-US"/>
          </a:p>
        </p:txBody>
      </p:sp>
      <p:sp>
        <p:nvSpPr>
          <p:cNvPr id="6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DF28FB93-0A08-4E7D-8E63-9EFA29F1E093}" type="slidenum">
              <a:rPr lang="en-US" altLang="en-US"/>
              <a:pPr lvl="0"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64522413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9" cy="86349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body" idx="1"/>
          </p:nvPr>
        </p:nvSpPr>
        <p:spPr>
          <a:xfrm>
            <a:off x="609599" y="1264596"/>
            <a:ext cx="10972799" cy="4861567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marL="0" algn="l" defTabSz="914400" rtl="0" eaLnBrk="1" latinLnBrk="1" hangingPunct="1">
              <a:defRPr lang="ko-KR" alt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>
              <a:defRPr lang="ko-KR" altLang="en-US"/>
            </a:pPr>
            <a:fld id="{7C5EE21D-1348-4462-AB7D-141570684188}" type="datetime1">
              <a:rPr lang="ko-KR" altLang="en-US"/>
              <a:pPr lvl="0">
                <a:defRPr lang="ko-KR" altLang="en-US"/>
              </a:pPr>
              <a:t>2025-10-01</a:t>
            </a:fld>
            <a:endParaRPr lang="en-US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lvl="0">
              <a:defRPr lang="ko-KR" altLang="en-US"/>
            </a:pPr>
            <a:fld id="{DF28FB93-0A08-4E7D-8E63-9EFA29F1E093}" type="slidenum">
              <a:rPr lang="en-US" altLang="en-US"/>
              <a:pPr lvl="0">
                <a:defRPr lang="ko-KR" altLang="en-US"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358708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ransition xmlns:mc="http://schemas.openxmlformats.org/markup-compatibility/2006" xmlns:hp="http://schemas.haansoft.com/office/presentation/8.0" mc:Ignorable="hp" hp:hslDur="500"/>
  <p:hf sldNum="0" hdr="0" ftr="0" dt="0"/>
  <p:txStyles>
    <p:titleStyle>
      <a:lvl1pPr algn="l" defTabSz="914400" rtl="0" eaLnBrk="1" latinLnBrk="1" hangingPunct="1">
        <a:spcBef>
          <a:spcPct val="0"/>
        </a:spcBef>
        <a:buNone/>
        <a:defRPr lang="ko-KR" altLang="en-US" sz="3600" kern="1200" dirty="0">
          <a:solidFill>
            <a:schemeClr val="bg2">
              <a:lumMod val="40000"/>
              <a:lumOff val="60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1" hangingPunct="1">
        <a:spcBef>
          <a:spcPct val="20000"/>
        </a:spcBef>
        <a:buClr>
          <a:schemeClr val="accent2"/>
        </a:buClr>
        <a:buSzPct val="70000"/>
        <a:buFont typeface="Wingdings"/>
        <a:buChar char="l"/>
        <a:defRPr lang="ko-KR" altLang="en-US" sz="2400" kern="120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chemeClr val="accent2"/>
        </a:buClr>
        <a:buFont typeface="Arial"/>
        <a:buChar char="–"/>
        <a:defRPr lang="ko-KR" altLang="en-US" sz="20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2"/>
        </a:buClr>
        <a:buFont typeface="Arial"/>
        <a:buChar char="•"/>
        <a:defRPr lang="ko-KR" altLang="en-US" sz="18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accent2"/>
        </a:buClr>
        <a:buFont typeface="Arial"/>
        <a:buChar char="–"/>
        <a:defRPr lang="ko-KR" altLang="en-US" sz="16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accent2"/>
        </a:buClr>
        <a:buFont typeface="Arial"/>
        <a:buChar char="»"/>
        <a:defRPr lang="ko-KR" altLang="en-US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416175" indent="-260350" algn="l" defTabSz="914400" rtl="0" eaLnBrk="1" latinLnBrk="1" hangingPunct="1">
        <a:spcBef>
          <a:spcPct val="20000"/>
        </a:spcBef>
        <a:buClr>
          <a:schemeClr val="accent2"/>
        </a:buClr>
        <a:buFont typeface="Tahoma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776538" indent="-261938" algn="l" defTabSz="914400" rtl="0" eaLnBrk="1" latinLnBrk="1" hangingPunct="1">
        <a:spcBef>
          <a:spcPct val="20000"/>
        </a:spcBef>
        <a:buClr>
          <a:schemeClr val="accent2"/>
        </a:buClr>
        <a:buFont typeface="Tahoma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135313" indent="-261938" algn="l" defTabSz="914400" rtl="0" eaLnBrk="1" latinLnBrk="1" hangingPunct="1">
        <a:spcBef>
          <a:spcPct val="20000"/>
        </a:spcBef>
        <a:buClr>
          <a:schemeClr val="accent2"/>
        </a:buClr>
        <a:buFont typeface="Tahoma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494088" indent="-260350" algn="l" defTabSz="914400" rtl="0" eaLnBrk="1" latinLnBrk="1" hangingPunct="1">
        <a:spcBef>
          <a:spcPct val="20000"/>
        </a:spcBef>
        <a:buClr>
          <a:schemeClr val="accent2"/>
        </a:buClr>
        <a:buFont typeface="Tahoma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png"  /><Relationship Id="rId3" Type="http://schemas.openxmlformats.org/officeDocument/2006/relationships/image" Target="../media/image5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png"  /><Relationship Id="rId3" Type="http://schemas.openxmlformats.org/officeDocument/2006/relationships/image" Target="../media/image5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.png"  /><Relationship Id="rId4" Type="http://schemas.openxmlformats.org/officeDocument/2006/relationships/image" Target="../media/image3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3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png"  /><Relationship Id="rId3" Type="http://schemas.openxmlformats.org/officeDocument/2006/relationships/image" Target="../media/image5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png"  /><Relationship Id="rId3" Type="http://schemas.openxmlformats.org/officeDocument/2006/relationships/image" Target="../media/image5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6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3.png"  /><Relationship Id="rId4" Type="http://schemas.openxmlformats.org/officeDocument/2006/relationships/image" Target="../media/image7.png"  /><Relationship Id="rId5" Type="http://schemas.openxmlformats.org/officeDocument/2006/relationships/image" Target="../media/image8.png"  /><Relationship Id="rId6" Type="http://schemas.openxmlformats.org/officeDocument/2006/relationships/image" Target="../media/image9.png"  /><Relationship Id="rId7" Type="http://schemas.openxmlformats.org/officeDocument/2006/relationships/image" Target="../media/image10.png"  /><Relationship Id="rId8" Type="http://schemas.openxmlformats.org/officeDocument/2006/relationships/image" Target="../media/image11.png"  /><Relationship Id="rId9" Type="http://schemas.openxmlformats.org/officeDocument/2006/relationships/image" Target="../media/image12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4.png"  /><Relationship Id="rId4" Type="http://schemas.openxmlformats.org/officeDocument/2006/relationships/image" Target="../media/image5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3.png"  /><Relationship Id="rId4" Type="http://schemas.openxmlformats.org/officeDocument/2006/relationships/video" Target="../media/media1.mp4"  /><Relationship Id="rId5" Type="http://schemas.microsoft.com/office/2007/relationships/media" Target="../media/media1.mp4"  /><Relationship Id="rId6" Type="http://schemas.openxmlformats.org/officeDocument/2006/relationships/image" Target="../media/image13.png"  /><Relationship Id="rId7" Type="http://schemas.openxmlformats.org/officeDocument/2006/relationships/video" Target="../media/media2.mp4"  /><Relationship Id="rId8" Type="http://schemas.microsoft.com/office/2007/relationships/media" Target="../media/media2.mp4"  /><Relationship Id="rId9" Type="http://schemas.openxmlformats.org/officeDocument/2006/relationships/image" Target="../media/image14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3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가로 글상자 13"/>
          <p:cNvSpPr txBox="1"/>
          <p:nvPr/>
        </p:nvSpPr>
        <p:spPr>
          <a:xfrm>
            <a:off x="4934788" y="2684756"/>
            <a:ext cx="6003422" cy="1488487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ko-KR" altLang="en-US" sz="4600">
                <a:solidFill>
                  <a:srgbClr val="ff0000"/>
                </a:solidFill>
                <a:effectLst>
                  <a:glow rad="63500">
                    <a:schemeClr val="accent1">
                      <a:satMod val="175000"/>
                      <a:alpha val="50000"/>
                    </a:schemeClr>
                  </a:glow>
                </a:effectLst>
                <a:latin typeface="한컴 쿨재즈 L"/>
                <a:ea typeface="한컴 쿨재즈 L"/>
              </a:rPr>
              <a:t>공주님 구하기</a:t>
            </a:r>
            <a:br>
              <a:rPr lang="en-US" altLang="ko-KR" sz="4600">
                <a:solidFill>
                  <a:srgbClr val="ff0000"/>
                </a:solidFill>
                <a:effectLst>
                  <a:glow rad="63500">
                    <a:schemeClr val="accent1">
                      <a:satMod val="175000"/>
                      <a:alpha val="50000"/>
                    </a:schemeClr>
                  </a:glow>
                </a:effectLst>
                <a:ea typeface="한컴 쿨재즈 L"/>
              </a:rPr>
            </a:br>
            <a:r>
              <a:rPr lang="en-US" altLang="ko-KR" sz="4600">
                <a:solidFill>
                  <a:srgbClr val="ff0000"/>
                </a:solidFill>
                <a:effectLst>
                  <a:glow rad="63500">
                    <a:schemeClr val="accent1">
                      <a:satMod val="175000"/>
                      <a:alpha val="50000"/>
                    </a:schemeClr>
                  </a:glow>
                </a:effectLst>
                <a:latin typeface="한컴 쿨재즈 L"/>
                <a:ea typeface="한컴 쿨재즈 L"/>
              </a:rPr>
              <a:t>(princess rescue)</a:t>
            </a:r>
            <a:endParaRPr lang="ko-KR" altLang="en-US" sz="4600">
              <a:solidFill>
                <a:srgbClr val="ff0000"/>
              </a:solidFill>
              <a:effectLst>
                <a:glow rad="63500">
                  <a:schemeClr val="accent1">
                    <a:satMod val="175000"/>
                    <a:alpha val="50000"/>
                  </a:schemeClr>
                </a:glow>
              </a:effectLst>
              <a:latin typeface="한컴 쿨재즈 L"/>
              <a:ea typeface="한컴 쿨재즈 L"/>
            </a:endParaRPr>
          </a:p>
        </p:txBody>
      </p:sp>
      <p:sp>
        <p:nvSpPr>
          <p:cNvPr id="16" name="가로 글상자 15"/>
          <p:cNvSpPr txBox="1"/>
          <p:nvPr/>
        </p:nvSpPr>
        <p:spPr>
          <a:xfrm>
            <a:off x="5249348" y="4506360"/>
            <a:ext cx="5374301" cy="1688700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en-US" altLang="ko-KR" sz="3500">
                <a:solidFill>
                  <a:srgbClr val="f4deee"/>
                </a:solidFill>
                <a:latin typeface="나눔손글씨 붓"/>
                <a:ea typeface="나눔손글씨 붓"/>
              </a:rPr>
              <a:t>2022182001</a:t>
            </a:r>
            <a:endParaRPr lang="en-US" altLang="ko-KR" sz="3500">
              <a:solidFill>
                <a:srgbClr val="f4deee"/>
              </a:solidFill>
              <a:latin typeface="나눔손글씨 붓"/>
              <a:ea typeface="나눔손글씨 붓"/>
            </a:endParaRPr>
          </a:p>
          <a:p>
            <a:pPr lvl="0" algn="ctr">
              <a:defRPr/>
            </a:pPr>
            <a:r>
              <a:rPr lang="ko-KR" altLang="en-US" sz="3500">
                <a:solidFill>
                  <a:srgbClr val="f4deee"/>
                </a:solidFill>
                <a:latin typeface="나눔손글씨 붓"/>
                <a:ea typeface="나눔손글씨 붓"/>
              </a:rPr>
              <a:t>강종훈</a:t>
            </a:r>
            <a:endParaRPr lang="ko-KR" altLang="en-US" sz="3500">
              <a:solidFill>
                <a:srgbClr val="f4deee"/>
              </a:solidFill>
              <a:latin typeface="나눔손글씨 붓"/>
              <a:ea typeface="나눔손글씨 붓"/>
            </a:endParaRPr>
          </a:p>
          <a:p>
            <a:pPr lvl="0" algn="ctr">
              <a:defRPr/>
            </a:pPr>
            <a:r>
              <a:rPr lang="en-US" altLang="ko-KR" sz="3500">
                <a:solidFill>
                  <a:srgbClr val="f4deee"/>
                </a:solidFill>
                <a:latin typeface="나눔손글씨 붓"/>
                <a:ea typeface="나눔손글씨 붓"/>
              </a:rPr>
              <a:t>1</a:t>
            </a:r>
            <a:r>
              <a:rPr lang="ko-KR" altLang="en-US" sz="3500">
                <a:solidFill>
                  <a:srgbClr val="f4deee"/>
                </a:solidFill>
                <a:latin typeface="나눔손글씨 붓"/>
                <a:ea typeface="나눔손글씨 붓"/>
              </a:rPr>
              <a:t>반</a:t>
            </a:r>
            <a:endParaRPr lang="ko-KR" altLang="en-US" sz="3500">
              <a:solidFill>
                <a:srgbClr val="f4deee"/>
              </a:solidFill>
              <a:latin typeface="나눔손글씨 붓"/>
              <a:ea typeface="나눔손글씨 붓"/>
            </a:endParaRPr>
          </a:p>
        </p:txBody>
      </p:sp>
      <p:sp>
        <p:nvSpPr>
          <p:cNvPr id="17" name="가로 글상자 16"/>
          <p:cNvSpPr txBox="1"/>
          <p:nvPr/>
        </p:nvSpPr>
        <p:spPr>
          <a:xfrm>
            <a:off x="131141" y="172554"/>
            <a:ext cx="3099076" cy="635166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/>
              <a:t>비슷 한 작품</a:t>
            </a:r>
            <a:r>
              <a:rPr lang="en-US" altLang="ko-KR"/>
              <a:t>:</a:t>
            </a:r>
            <a:r>
              <a:rPr lang="ko-KR" altLang="en-US"/>
              <a:t> 젤다의 전설</a:t>
            </a:r>
            <a:r>
              <a:rPr lang="en-US" altLang="ko-KR"/>
              <a:t>(2d)</a:t>
            </a:r>
            <a:r>
              <a:rPr lang="ko-KR" altLang="en-US"/>
              <a:t> </a:t>
            </a:r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lum bright="-71000"/>
            <a:extLst>
              <a:ext uri="783A4284-B454-46f5-B8C8-42B5039CE256">
                <hp:hncPhoto xmlns:hp="http://schemas.haansoft.com/office/presentation/8.0">
                  <hd:imgLayer xmlns:hd="http://schemas.haansoft.com/office/drawingml/8.0" r:embed="rId3">
                    <hd:imgEffect xmlns:hd="http://schemas.haansoft.com/office/drawingml/8.0">
                      <hd:artEffectSharpenSoften amount="25000"/>
                    </hd:imgEffect>
                  </hd:imgLayer>
                </hp:hncPhoto>
              </a:ext>
            </a:extLst>
          </a:blip>
          <a:stretch>
            <a:fillRect/>
          </a:stretch>
        </p:blipFill>
        <p:spPr>
          <a:xfrm>
            <a:off x="-83431" y="-125146"/>
            <a:ext cx="12351911" cy="7059623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  <a:scene3d>
            <a:camera prst="orthographicFront"/>
            <a:lightRig rig="threePt" dir="t"/>
          </a:scene3d>
          <a:sp3d/>
        </p:spPr>
      </p:pic>
      <p:sp>
        <p:nvSpPr>
          <p:cNvPr id="4" name="직사각형 3"/>
          <p:cNvSpPr>
            <a:spLocks noGrp="1"/>
          </p:cNvSpPr>
          <p:nvPr>
            <p:ph type="title" idx="0"/>
          </p:nvPr>
        </p:nvSpPr>
        <p:spPr>
          <a:xfrm>
            <a:off x="609600" y="260732"/>
            <a:ext cx="10972799" cy="863498"/>
          </a:xfrm>
          <a:noFill/>
        </p:spPr>
        <p:txBody>
          <a:bodyPr/>
          <a:p>
            <a:pPr lvl="0" algn="ctr">
              <a:defRPr/>
            </a:pPr>
            <a:r>
              <a:rPr lang="ko-KR" altLang="en-US">
                <a:effectLst>
                  <a:glow rad="321266">
                    <a:srgbClr val="ff0000">
                      <a:alpha val="10000"/>
                    </a:srgbClr>
                  </a:glow>
                </a:effectLst>
              </a:rPr>
              <a:t>검토중인 사항</a:t>
            </a:r>
            <a:r>
              <a:rPr lang="ko-KR" altLang="en-US"/>
              <a:t> </a:t>
            </a:r>
            <a:endParaRPr lang="ko-KR" altLang="en-US"/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609599" y="1600200"/>
            <a:ext cx="10972798" cy="4525963"/>
          </a:xfrm>
        </p:spPr>
        <p:txBody>
          <a:bodyPr>
            <a:normAutofit/>
          </a:bodyPr>
          <a:p>
            <a:pPr marL="0" lvl="0" indent="0" algn="ctr">
              <a:buNone/>
              <a:defRPr/>
            </a:pPr>
            <a:r>
              <a:rPr lang="ko-KR" altLang="en-US" sz="3000"/>
              <a:t>주인공은 퀘스트를 통해 강해 질 수 있으므로 공격력이 강한    </a:t>
            </a:r>
            <a:endParaRPr lang="ko-KR" altLang="en-US" sz="3000"/>
          </a:p>
          <a:p>
            <a:pPr marL="0" lvl="0" indent="0" algn="ctr">
              <a:buNone/>
              <a:defRPr/>
            </a:pPr>
            <a:r>
              <a:rPr lang="ko-KR" altLang="en-US" sz="3000"/>
              <a:t>몬스터와 공격력이 약한 몬스의 배치를 적절하게 해야하는 </a:t>
            </a:r>
            <a:endParaRPr lang="ko-KR" altLang="en-US" sz="3000"/>
          </a:p>
          <a:p>
            <a:pPr marL="0" lvl="0" indent="0" algn="ctr">
              <a:buNone/>
              <a:defRPr/>
            </a:pPr>
            <a:r>
              <a:rPr lang="ko-KR" altLang="en-US" sz="3000"/>
              <a:t>부분에 대해 계속 고민 중입니다</a:t>
            </a:r>
            <a:r>
              <a:rPr lang="en-US" altLang="ko-KR" sz="3700"/>
              <a:t>.</a:t>
            </a:r>
            <a:endParaRPr lang="en-US" altLang="ko-KR" sz="3700"/>
          </a:p>
        </p:txBody>
      </p:sp>
    </p:spTree>
    <p:extLst>
      <p:ext uri="{BB962C8B-B14F-4D97-AF65-F5344CB8AC3E}">
        <p14:creationId xmlns:p14="http://schemas.microsoft.com/office/powerpoint/2010/main" val="2064601048"/>
      </p:ext>
    </p:extLst>
  </p:cSld>
  <p:clrMapOvr>
    <a:masterClrMapping/>
  </p:clrMapOvr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lum bright="-71000"/>
            <a:extLst>
              <a:ext uri="783A4284-B454-46f5-B8C8-42B5039CE256">
                <hp:hncPhoto xmlns:hp="http://schemas.haansoft.com/office/presentation/8.0">
                  <hd:imgLayer xmlns:hd="http://schemas.haansoft.com/office/drawingml/8.0" r:embed="rId3">
                    <hd:imgEffect xmlns:hd="http://schemas.haansoft.com/office/drawingml/8.0">
                      <hd:artEffectSharpenSoften amount="25000"/>
                    </hd:imgEffect>
                  </hd:imgLayer>
                </hp:hncPhoto>
              </a:ext>
            </a:extLst>
          </a:blip>
          <a:stretch>
            <a:fillRect/>
          </a:stretch>
        </p:blipFill>
        <p:spPr>
          <a:xfrm>
            <a:off x="-83432" y="-125146"/>
            <a:ext cx="12442294" cy="7066577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  <a:scene3d>
            <a:camera prst="orthographicFront"/>
            <a:lightRig rig="threePt" dir="t"/>
          </a:scene3d>
          <a:sp3d/>
        </p:spPr>
      </p:pic>
      <p:sp>
        <p:nvSpPr>
          <p:cNvPr id="3" name=""/>
          <p:cNvSpPr>
            <a:spLocks noGrp="1"/>
          </p:cNvSpPr>
          <p:nvPr>
            <p:ph idx="1"/>
          </p:nvPr>
        </p:nvSpPr>
        <p:spPr/>
        <p:txBody>
          <a:bodyPr/>
          <a:p>
            <a:pPr marL="0" lvl="0" indent="0">
              <a:buNone/>
              <a:defRPr/>
            </a:pPr>
            <a:r>
              <a:rPr lang="ko-KR" altLang="en-US"/>
              <a:t>본 게임의 오브젝트들 및 맵</a:t>
            </a:r>
            <a:r>
              <a:rPr lang="en-US" altLang="ko-KR"/>
              <a:t>,</a:t>
            </a:r>
            <a:r>
              <a:rPr lang="ko-KR" altLang="en-US"/>
              <a:t> 스킬</a:t>
            </a:r>
            <a:r>
              <a:rPr lang="en-US" altLang="ko-KR"/>
              <a:t>,</a:t>
            </a:r>
            <a:r>
              <a:rPr lang="ko-KR" altLang="en-US"/>
              <a:t> 퀘스트창 등등의 이미지들은 게임마당에서 리소스파일을 최대한 찾아서 활용을 할 생각입니다</a:t>
            </a:r>
            <a:r>
              <a:rPr lang="en-US" altLang="ko-KR"/>
              <a:t>.</a:t>
            </a:r>
            <a:r>
              <a:rPr lang="ko-KR" altLang="en-US"/>
              <a:t> 낮은 확률이지만 원하지않는 리소스 파일 뿐이라면</a:t>
            </a:r>
            <a:r>
              <a:rPr lang="en-US" altLang="ko-KR"/>
              <a:t>,</a:t>
            </a:r>
            <a:r>
              <a:rPr lang="ko-KR" altLang="en-US"/>
              <a:t> 다른 곳에서 찾아 볼 생각입니다</a:t>
            </a:r>
            <a:r>
              <a:rPr lang="en-US" altLang="ko-KR"/>
              <a:t>.</a:t>
            </a:r>
            <a:endParaRPr lang="en-US" altLang="ko-KR"/>
          </a:p>
        </p:txBody>
      </p:sp>
      <p:sp>
        <p:nvSpPr>
          <p:cNvPr id="4" name="직사각형 3"/>
          <p:cNvSpPr>
            <a:spLocks noGrp="1"/>
          </p:cNvSpPr>
          <p:nvPr>
            <p:ph type="title" idx="0"/>
          </p:nvPr>
        </p:nvSpPr>
        <p:spPr>
          <a:xfrm>
            <a:off x="609600" y="260732"/>
            <a:ext cx="10972799" cy="863498"/>
          </a:xfrm>
          <a:noFill/>
        </p:spPr>
        <p:txBody>
          <a:bodyPr/>
          <a:p>
            <a:pPr lvl="0" algn="ctr">
              <a:defRPr/>
            </a:pPr>
            <a:r>
              <a:rPr lang="ko-KR" altLang="en-US">
                <a:effectLst>
                  <a:glow rad="321266">
                    <a:srgbClr val="ff0000">
                      <a:alpha val="10000"/>
                    </a:srgbClr>
                  </a:glow>
                </a:effectLst>
              </a:rPr>
              <a:t>게임의 리소스 파일</a:t>
            </a:r>
            <a:r>
              <a:rPr lang="ko-KR" altLang="en-US"/>
              <a:t> 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0281530"/>
      </p:ext>
    </p:extLst>
  </p:cSld>
  <p:clrMapOvr>
    <a:masterClrMapping/>
  </p:clrMapOvr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lum bright="-71000"/>
            <a:extLst>
              <a:ext uri="783A4284-B454-46f5-B8C8-42B5039CE256">
                <hp:hncPhoto xmlns:hp="http://schemas.haansoft.com/office/presentation/8.0">
                  <hd:imgLayer xmlns:hd="http://schemas.haansoft.com/office/drawingml/8.0" r:embed="rId4">
                    <hd:imgEffect xmlns:hd="http://schemas.haansoft.com/office/drawingml/8.0">
                      <hd:artEffectSharpenSoften amount="25000"/>
                    </hd:imgEffect>
                  </hd:imgLayer>
                </hp:hncPhoto>
              </a:ext>
            </a:extLst>
          </a:blip>
          <a:stretch>
            <a:fillRect/>
          </a:stretch>
        </p:blipFill>
        <p:spPr>
          <a:xfrm>
            <a:off x="-83431" y="-125146"/>
            <a:ext cx="12351911" cy="7059623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  <a:scene3d>
            <a:camera prst="orthographicFront"/>
            <a:lightRig rig="threePt" dir="t"/>
          </a:scene3d>
          <a:sp3d/>
        </p:spPr>
      </p:pic>
      <p:sp>
        <p:nvSpPr>
          <p:cNvPr id="5" name="모서리가 둥근 직사각형 4"/>
          <p:cNvSpPr/>
          <p:nvPr/>
        </p:nvSpPr>
        <p:spPr>
          <a:xfrm>
            <a:off x="1082650" y="1542010"/>
            <a:ext cx="3079981" cy="998379"/>
          </a:xfrm>
          <a:prstGeom prst="roundRect">
            <a:avLst>
              <a:gd name="adj" fmla="val 16667"/>
            </a:avLst>
          </a:prstGeom>
          <a:solidFill>
            <a:srgbClr val="9f3434"/>
          </a:solidFill>
          <a:effectLst>
            <a:softEdge rad="127000"/>
          </a:effectLst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lvl="0" indent="0" algn="ctr">
              <a:buNone/>
              <a:defRPr/>
            </a:pPr>
            <a:r>
              <a:rPr lang="ko-KR" altLang="en-US"/>
              <a:t>메뉴</a:t>
            </a:r>
            <a:r>
              <a:rPr lang="en-US" altLang="ko-KR"/>
              <a:t>,</a:t>
            </a:r>
            <a:r>
              <a:rPr lang="ko-KR" altLang="en-US"/>
              <a:t> 마을맵 구현 </a:t>
            </a:r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8118636" y="1542010"/>
            <a:ext cx="3079981" cy="998379"/>
          </a:xfrm>
          <a:prstGeom prst="roundRect">
            <a:avLst>
              <a:gd name="adj" fmla="val 16667"/>
            </a:avLst>
          </a:prstGeom>
          <a:solidFill>
            <a:srgbClr val="9f3434"/>
          </a:solidFill>
          <a:effectLst>
            <a:softEdge rad="127000"/>
          </a:effectLst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/>
              <a:t> </a:t>
            </a:r>
            <a:endParaRPr lang="ko-KR" altLang="en-US"/>
          </a:p>
          <a:p>
            <a:pPr marL="0" lvl="0" indent="0" algn="ctr">
              <a:buNone/>
              <a:defRPr/>
            </a:pPr>
            <a:r>
              <a:rPr lang="en-US" altLang="ko-KR"/>
              <a:t>npc,</a:t>
            </a:r>
            <a:r>
              <a:rPr lang="ko-KR" altLang="en-US"/>
              <a:t>퀘스트 구현</a:t>
            </a:r>
            <a:endParaRPr lang="ko-KR" altLang="en-US"/>
          </a:p>
          <a:p>
            <a:pPr marL="0" lvl="0" indent="0">
              <a:buNone/>
              <a:defRPr/>
            </a:pPr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1082649" y="3093295"/>
            <a:ext cx="3079981" cy="1044259"/>
          </a:xfrm>
          <a:prstGeom prst="roundRect">
            <a:avLst>
              <a:gd name="adj" fmla="val 16667"/>
            </a:avLst>
          </a:prstGeom>
          <a:solidFill>
            <a:srgbClr val="9f3434"/>
          </a:solidFill>
          <a:effectLst>
            <a:softEdge rad="127000"/>
          </a:effectLst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/>
              <a:t> </a:t>
            </a:r>
            <a:endParaRPr lang="ko-KR" altLang="en-US"/>
          </a:p>
          <a:p>
            <a:pPr marL="0" lvl="0" indent="0" algn="ctr">
              <a:buNone/>
              <a:defRPr/>
            </a:pPr>
            <a:r>
              <a:rPr lang="ko-KR" altLang="en-US"/>
              <a:t>스킬트리</a:t>
            </a:r>
            <a:r>
              <a:rPr lang="en-US" altLang="ko-KR"/>
              <a:t>,</a:t>
            </a:r>
            <a:r>
              <a:rPr lang="ko-KR" altLang="en-US"/>
              <a:t> 아이템 구현</a:t>
            </a:r>
            <a:endParaRPr lang="ko-KR" altLang="en-US"/>
          </a:p>
          <a:p>
            <a:pPr marL="0" lvl="0" indent="0">
              <a:buNone/>
              <a:defRPr/>
            </a:pPr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4628453" y="3093295"/>
            <a:ext cx="3079981" cy="1044259"/>
          </a:xfrm>
          <a:prstGeom prst="roundRect">
            <a:avLst>
              <a:gd name="adj" fmla="val 16667"/>
            </a:avLst>
          </a:prstGeom>
          <a:solidFill>
            <a:srgbClr val="9f3434"/>
          </a:solidFill>
          <a:effectLst>
            <a:softEdge rad="127000"/>
          </a:effectLst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lvl="0" indent="0" algn="ctr">
              <a:buNone/>
              <a:defRPr/>
            </a:pPr>
            <a:r>
              <a:rPr lang="ko-KR" altLang="en-US"/>
              <a:t>전장</a:t>
            </a:r>
            <a:r>
              <a:rPr lang="en-US" altLang="ko-KR"/>
              <a:t>,</a:t>
            </a:r>
            <a:r>
              <a:rPr lang="ko-KR" altLang="en-US"/>
              <a:t> 몬스터 공격 패턴 및 몬스터 배치</a:t>
            </a:r>
            <a:r>
              <a:rPr lang="en-US" altLang="ko-KR"/>
              <a:t> </a:t>
            </a:r>
            <a:r>
              <a:rPr lang="ko-KR" altLang="en-US"/>
              <a:t>구현</a:t>
            </a:r>
            <a:endParaRPr lang="ko-KR" altLang="en-US"/>
          </a:p>
        </p:txBody>
      </p:sp>
      <p:sp>
        <p:nvSpPr>
          <p:cNvPr id="10" name="모서리가 둥근 직사각형 9"/>
          <p:cNvSpPr/>
          <p:nvPr/>
        </p:nvSpPr>
        <p:spPr>
          <a:xfrm>
            <a:off x="8118636" y="3093295"/>
            <a:ext cx="3079981" cy="1044359"/>
          </a:xfrm>
          <a:prstGeom prst="roundRect">
            <a:avLst>
              <a:gd name="adj" fmla="val 16667"/>
            </a:avLst>
          </a:prstGeom>
          <a:solidFill>
            <a:srgbClr val="9f3434"/>
          </a:solidFill>
          <a:effectLst>
            <a:softEdge rad="127000"/>
          </a:effectLst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lvl="0" indent="0" algn="ctr">
              <a:buNone/>
              <a:defRPr/>
            </a:pPr>
            <a:r>
              <a:rPr lang="ko-KR" altLang="en-US"/>
              <a:t>몬스터 움직임</a:t>
            </a:r>
            <a:r>
              <a:rPr lang="en-US" altLang="ko-KR"/>
              <a:t>,</a:t>
            </a:r>
            <a:r>
              <a:rPr lang="ko-KR" altLang="en-US"/>
              <a:t> 구현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1082650" y="4573452"/>
            <a:ext cx="3079981" cy="1074857"/>
          </a:xfrm>
          <a:prstGeom prst="roundRect">
            <a:avLst>
              <a:gd name="adj" fmla="val 16667"/>
            </a:avLst>
          </a:prstGeom>
          <a:solidFill>
            <a:srgbClr val="9f3434"/>
          </a:solidFill>
          <a:effectLst>
            <a:softEdge rad="127000"/>
          </a:effectLst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lvl="0" indent="0" algn="ctr">
              <a:buNone/>
              <a:defRPr/>
            </a:pPr>
            <a:r>
              <a:rPr lang="ko-KR" altLang="en-US"/>
              <a:t>보스방</a:t>
            </a:r>
            <a:r>
              <a:rPr lang="en-US" altLang="ko-KR"/>
              <a:t>,</a:t>
            </a:r>
            <a:r>
              <a:rPr lang="ko-KR" altLang="en-US"/>
              <a:t> 보스 공격패턴 구현</a:t>
            </a:r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4628453" y="4573452"/>
            <a:ext cx="3079981" cy="1074858"/>
          </a:xfrm>
          <a:prstGeom prst="roundRect">
            <a:avLst>
              <a:gd name="adj" fmla="val 16667"/>
            </a:avLst>
          </a:prstGeom>
          <a:solidFill>
            <a:srgbClr val="9f3434"/>
          </a:solidFill>
          <a:effectLst>
            <a:softEdge rad="127000"/>
          </a:effectLst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lvl="0" indent="0" algn="ctr">
              <a:buNone/>
              <a:defRPr/>
            </a:pPr>
            <a:r>
              <a:rPr lang="ko-KR" altLang="en-US"/>
              <a:t>이동할 수 있는 문</a:t>
            </a:r>
            <a:r>
              <a:rPr lang="en-US" altLang="ko-KR"/>
              <a:t>,</a:t>
            </a:r>
            <a:r>
              <a:rPr lang="ko-KR" altLang="en-US"/>
              <a:t> 클리어 화면 구현</a:t>
            </a:r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4628453" y="1542010"/>
            <a:ext cx="3079981" cy="998379"/>
          </a:xfrm>
          <a:prstGeom prst="roundRect">
            <a:avLst>
              <a:gd name="adj" fmla="val 16667"/>
            </a:avLst>
          </a:prstGeom>
          <a:solidFill>
            <a:srgbClr val="9f3434"/>
          </a:solidFill>
          <a:effectLst>
            <a:softEdge rad="127000"/>
          </a:effectLst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/>
              <a:t> 캐릭터</a:t>
            </a:r>
            <a:r>
              <a:rPr lang="en-US" altLang="ko-KR"/>
              <a:t>,</a:t>
            </a:r>
            <a:r>
              <a:rPr lang="ko-KR" altLang="en-US"/>
              <a:t> 무기 구현 </a:t>
            </a:r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8118636" y="4573452"/>
            <a:ext cx="3079981" cy="1074858"/>
          </a:xfrm>
          <a:prstGeom prst="roundRect">
            <a:avLst>
              <a:gd name="adj" fmla="val 16667"/>
            </a:avLst>
          </a:prstGeom>
          <a:solidFill>
            <a:srgbClr val="9f3434"/>
          </a:solidFill>
          <a:effectLst>
            <a:softEdge rad="127000"/>
          </a:effectLst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lvl="0" indent="0" algn="ctr">
              <a:buNone/>
              <a:defRPr/>
            </a:pPr>
            <a:r>
              <a:rPr lang="ko-KR" altLang="en-US"/>
              <a:t>전체적인 코드 재검토 </a:t>
            </a:r>
            <a:endParaRPr lang="ko-KR" altLang="en-US"/>
          </a:p>
        </p:txBody>
      </p:sp>
      <p:sp>
        <p:nvSpPr>
          <p:cNvPr id="15" name="가로 글상자 14"/>
          <p:cNvSpPr txBox="1"/>
          <p:nvPr/>
        </p:nvSpPr>
        <p:spPr>
          <a:xfrm>
            <a:off x="9345761" y="1138136"/>
            <a:ext cx="862117" cy="368485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/>
              <a:t>3</a:t>
            </a:r>
            <a:r>
              <a:rPr lang="ko-KR" altLang="en-US"/>
              <a:t>주차</a:t>
            </a:r>
            <a:endParaRPr lang="ko-KR" altLang="en-US"/>
          </a:p>
        </p:txBody>
      </p:sp>
      <p:sp>
        <p:nvSpPr>
          <p:cNvPr id="16" name="가로 글상자 15"/>
          <p:cNvSpPr txBox="1"/>
          <p:nvPr/>
        </p:nvSpPr>
        <p:spPr>
          <a:xfrm>
            <a:off x="5815254" y="2640652"/>
            <a:ext cx="862117" cy="3684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5</a:t>
            </a:r>
            <a:r>
              <a:rPr lang="ko-KR" altLang="en-US"/>
              <a:t>주차</a:t>
            </a:r>
            <a:endParaRPr lang="ko-KR" altLang="en-US"/>
          </a:p>
        </p:txBody>
      </p:sp>
      <p:sp>
        <p:nvSpPr>
          <p:cNvPr id="17" name="가로 글상자 16"/>
          <p:cNvSpPr txBox="1"/>
          <p:nvPr/>
        </p:nvSpPr>
        <p:spPr>
          <a:xfrm>
            <a:off x="2191582" y="2640652"/>
            <a:ext cx="862117" cy="3684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4</a:t>
            </a:r>
            <a:r>
              <a:rPr lang="ko-KR" altLang="en-US"/>
              <a:t>주차</a:t>
            </a:r>
            <a:endParaRPr lang="ko-KR" altLang="en-US"/>
          </a:p>
        </p:txBody>
      </p:sp>
      <p:sp>
        <p:nvSpPr>
          <p:cNvPr id="18" name="가로 글상자 17"/>
          <p:cNvSpPr txBox="1"/>
          <p:nvPr/>
        </p:nvSpPr>
        <p:spPr>
          <a:xfrm>
            <a:off x="9345761" y="2640652"/>
            <a:ext cx="862117" cy="3684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6</a:t>
            </a:r>
            <a:r>
              <a:rPr lang="ko-KR" altLang="en-US"/>
              <a:t>주차</a:t>
            </a:r>
            <a:endParaRPr lang="ko-KR" altLang="en-US"/>
          </a:p>
        </p:txBody>
      </p:sp>
      <p:sp>
        <p:nvSpPr>
          <p:cNvPr id="22" name="가로 글상자 21"/>
          <p:cNvSpPr txBox="1"/>
          <p:nvPr/>
        </p:nvSpPr>
        <p:spPr>
          <a:xfrm>
            <a:off x="9345761" y="4204967"/>
            <a:ext cx="862117" cy="365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9</a:t>
            </a:r>
            <a:r>
              <a:rPr lang="ko-KR" altLang="en-US"/>
              <a:t>주차</a:t>
            </a:r>
            <a:endParaRPr lang="ko-KR" altLang="en-US"/>
          </a:p>
        </p:txBody>
      </p:sp>
      <p:sp>
        <p:nvSpPr>
          <p:cNvPr id="23" name="가로 글상자 22"/>
          <p:cNvSpPr txBox="1"/>
          <p:nvPr/>
        </p:nvSpPr>
        <p:spPr>
          <a:xfrm>
            <a:off x="5815254" y="4204967"/>
            <a:ext cx="862117" cy="3684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8</a:t>
            </a:r>
            <a:r>
              <a:rPr lang="ko-KR" altLang="en-US"/>
              <a:t>주차</a:t>
            </a:r>
            <a:endParaRPr lang="ko-KR" altLang="en-US"/>
          </a:p>
        </p:txBody>
      </p:sp>
      <p:sp>
        <p:nvSpPr>
          <p:cNvPr id="24" name="가로 글상자 23"/>
          <p:cNvSpPr txBox="1"/>
          <p:nvPr/>
        </p:nvSpPr>
        <p:spPr>
          <a:xfrm>
            <a:off x="2191582" y="4204967"/>
            <a:ext cx="862117" cy="3684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7</a:t>
            </a:r>
            <a:r>
              <a:rPr lang="ko-KR" altLang="en-US"/>
              <a:t>주차</a:t>
            </a:r>
            <a:endParaRPr lang="ko-KR" altLang="en-US"/>
          </a:p>
        </p:txBody>
      </p:sp>
      <p:sp>
        <p:nvSpPr>
          <p:cNvPr id="25" name="가로 글상자 24"/>
          <p:cNvSpPr txBox="1"/>
          <p:nvPr/>
        </p:nvSpPr>
        <p:spPr>
          <a:xfrm>
            <a:off x="5815254" y="1138136"/>
            <a:ext cx="862117" cy="3684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2</a:t>
            </a:r>
            <a:r>
              <a:rPr lang="ko-KR" altLang="en-US"/>
              <a:t>주차</a:t>
            </a:r>
            <a:endParaRPr lang="ko-KR" altLang="en-US"/>
          </a:p>
        </p:txBody>
      </p:sp>
      <p:sp>
        <p:nvSpPr>
          <p:cNvPr id="28" name="직사각형 27"/>
          <p:cNvSpPr>
            <a:spLocks noGrp="1"/>
          </p:cNvSpPr>
          <p:nvPr>
            <p:ph type="title" idx="0"/>
          </p:nvPr>
        </p:nvSpPr>
        <p:spPr>
          <a:xfrm>
            <a:off x="609600" y="260732"/>
            <a:ext cx="10972799" cy="863498"/>
          </a:xfrm>
          <a:noFill/>
        </p:spPr>
        <p:txBody>
          <a:bodyPr/>
          <a:p>
            <a:pPr lvl="0" algn="ctr">
              <a:defRPr/>
            </a:pPr>
            <a:r>
              <a:rPr lang="ko-KR" altLang="en-US">
                <a:effectLst>
                  <a:glow rad="321266">
                    <a:srgbClr val="ff0000">
                      <a:alpha val="10000"/>
                    </a:srgbClr>
                  </a:glow>
                </a:effectLst>
              </a:rPr>
              <a:t>개발 일정</a:t>
            </a:r>
            <a:endParaRPr lang="ko-KR" altLang="en-US"/>
          </a:p>
        </p:txBody>
      </p:sp>
      <p:sp>
        <p:nvSpPr>
          <p:cNvPr id="29" name="가로 글상자 28"/>
          <p:cNvSpPr txBox="1"/>
          <p:nvPr/>
        </p:nvSpPr>
        <p:spPr>
          <a:xfrm>
            <a:off x="2191582" y="1124230"/>
            <a:ext cx="862117" cy="3684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1</a:t>
            </a:r>
            <a:r>
              <a:rPr lang="ko-KR" altLang="en-US"/>
              <a:t>주차</a:t>
            </a:r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lum bright="-71000"/>
            <a:extLst>
              <a:ext uri="783A4284-B454-46f5-B8C8-42B5039CE256">
                <hp:hncPhoto xmlns:hp="http://schemas.haansoft.com/office/presentation/8.0">
                  <hd:imgLayer xmlns:hd="http://schemas.haansoft.com/office/drawingml/8.0" r:embed="rId3">
                    <hd:imgEffect xmlns:hd="http://schemas.haansoft.com/office/drawingml/8.0">
                      <hd:artEffectSharpenSoften amount="25000"/>
                    </hd:imgEffect>
                  </hd:imgLayer>
                </hp:hncPhoto>
              </a:ext>
            </a:extLst>
          </a:blip>
          <a:stretch>
            <a:fillRect/>
          </a:stretch>
        </p:blipFill>
        <p:spPr>
          <a:xfrm>
            <a:off x="-60047" y="-104288"/>
            <a:ext cx="12342432" cy="7031814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  <a:scene3d>
            <a:camera prst="orthographicFront"/>
            <a:lightRig rig="threePt" dir="t"/>
          </a:scene3d>
          <a:sp3d/>
        </p:spPr>
      </p:pic>
      <p:sp>
        <p:nvSpPr>
          <p:cNvPr id="5" name="가로 글상자 4"/>
          <p:cNvSpPr txBox="1"/>
          <p:nvPr/>
        </p:nvSpPr>
        <p:spPr>
          <a:xfrm>
            <a:off x="1771788" y="1268618"/>
            <a:ext cx="8841687" cy="638342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>
              <a:buNone/>
              <a:defRPr/>
            </a:pPr>
            <a:r>
              <a:rPr lang="ko-KR" altLang="en-US" sz="3600">
                <a:ln w="25400" cap="flat" cmpd="sng" algn="ctr">
                  <a:solidFill>
                    <a:schemeClr val="accent1">
                      <a:tint val="40000"/>
                      <a:shade val="95000"/>
                      <a:satMod val="105000"/>
                    </a:schemeClr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rgbClr val="ff0000"/>
                </a:solidFill>
                <a:effectLst>
                  <a:glow rad="359889">
                    <a:srgbClr val="df9aca">
                      <a:alpha val="27000"/>
                    </a:srgbClr>
                  </a:glow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a:rPr>
              <a:t>괴물들에게 잡혀간 공주를 구하기</a:t>
            </a:r>
            <a:endParaRPr lang="ko-KR" altLang="en-US" sz="3600">
              <a:ln w="25400" cap="flat" cmpd="sng" algn="ctr">
                <a:solidFill>
                  <a:schemeClr val="accent1">
                    <a:tint val="40000"/>
                    <a:shade val="95000"/>
                    <a:satMod val="105000"/>
                  </a:schemeClr>
                </a:solidFill>
                <a:prstDash val="solid"/>
                <a:round/>
                <a:headEnd w="med" len="med"/>
                <a:tailEnd w="med" len="med"/>
              </a:ln>
              <a:solidFill>
                <a:srgbClr val="ff0000"/>
              </a:solidFill>
              <a:effectLst>
                <a:glow rad="359889">
                  <a:schemeClr val="accent4">
                    <a:satMod val="175000"/>
                    <a:alpha val="50000"/>
                  </a:schemeClr>
                </a:glow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a:endParaRPr>
          </a:p>
        </p:txBody>
      </p:sp>
      <p:sp>
        <p:nvSpPr>
          <p:cNvPr id="9" name="가로 글상자 8"/>
          <p:cNvSpPr txBox="1"/>
          <p:nvPr/>
        </p:nvSpPr>
        <p:spPr>
          <a:xfrm>
            <a:off x="0" y="3671246"/>
            <a:ext cx="12192000" cy="3186754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lvl="0" indent="0" algn="ctr">
              <a:buNone/>
              <a:defRPr/>
            </a:pPr>
            <a:r>
              <a:rPr lang="ko-KR" altLang="en-US" sz="2900">
                <a:solidFill>
                  <a:schemeClr val="tx1"/>
                </a:solidFill>
              </a:rPr>
              <a:t>간단하게 즐 길 수 있음</a:t>
            </a:r>
            <a:endParaRPr lang="ko-KR" altLang="en-US" sz="2900">
              <a:solidFill>
                <a:schemeClr val="tx1"/>
              </a:solidFill>
            </a:endParaRPr>
          </a:p>
          <a:p>
            <a:pPr marL="0" lvl="0" indent="0" algn="ctr">
              <a:buNone/>
              <a:defRPr/>
            </a:pPr>
            <a:r>
              <a:rPr lang="ko-KR" altLang="en-US" sz="2900">
                <a:solidFill>
                  <a:schemeClr val="tx1"/>
                </a:solidFill>
              </a:rPr>
              <a:t>쉬운 조작으로 즐길 수 있음</a:t>
            </a:r>
            <a:endParaRPr lang="ko-KR" altLang="en-US" sz="2900">
              <a:solidFill>
                <a:schemeClr val="tx1"/>
              </a:solidFill>
            </a:endParaRPr>
          </a:p>
          <a:p>
            <a:pPr marL="0" lvl="0" indent="0" algn="ctr">
              <a:buNone/>
              <a:defRPr/>
            </a:pPr>
            <a:r>
              <a:rPr lang="ko-KR" altLang="en-US" sz="2900">
                <a:solidFill>
                  <a:schemeClr val="tx1"/>
                </a:solidFill>
              </a:rPr>
              <a:t>퀘스트를 완수 할 때마다 무기 업그레이드</a:t>
            </a:r>
            <a:r>
              <a:rPr lang="en-US" altLang="ko-KR" sz="2900">
                <a:solidFill>
                  <a:schemeClr val="tx1"/>
                </a:solidFill>
              </a:rPr>
              <a:t>---&gt;</a:t>
            </a:r>
            <a:r>
              <a:rPr lang="ko-KR" altLang="en-US" sz="2900">
                <a:solidFill>
                  <a:schemeClr val="tx1"/>
                </a:solidFill>
              </a:rPr>
              <a:t>성장의 재미</a:t>
            </a:r>
            <a:endParaRPr lang="ko-KR" altLang="en-US" sz="2900">
              <a:solidFill>
                <a:schemeClr val="tx1"/>
              </a:solidFill>
            </a:endParaRPr>
          </a:p>
          <a:p>
            <a:pPr marL="0" lvl="0" indent="0" algn="ctr">
              <a:buNone/>
              <a:defRPr/>
            </a:pPr>
            <a:r>
              <a:rPr lang="ko-KR" altLang="en-US" sz="2900">
                <a:solidFill>
                  <a:schemeClr val="tx1"/>
                </a:solidFill>
              </a:rPr>
              <a:t>목표를 주고 그 것을 달성하며 성취감을 느낌</a:t>
            </a:r>
            <a:r>
              <a:rPr lang="en-US" altLang="ko-KR" sz="2900">
                <a:solidFill>
                  <a:schemeClr val="tx1"/>
                </a:solidFill>
              </a:rPr>
              <a:t>---&gt;</a:t>
            </a:r>
            <a:r>
              <a:rPr lang="ko-KR" altLang="en-US" sz="2900">
                <a:solidFill>
                  <a:schemeClr val="tx1"/>
                </a:solidFill>
              </a:rPr>
              <a:t>명확한 임무 및 보상 제공</a:t>
            </a:r>
            <a:endParaRPr lang="ko-KR" altLang="en-US" sz="2900">
              <a:solidFill>
                <a:schemeClr val="tx1"/>
              </a:solidFill>
            </a:endParaRPr>
          </a:p>
          <a:p>
            <a:pPr marL="0" lvl="0" indent="0" algn="ctr">
              <a:buNone/>
              <a:defRPr/>
            </a:pPr>
            <a:r>
              <a:rPr lang="ko-KR" altLang="en-US" sz="2900">
                <a:solidFill>
                  <a:schemeClr val="tx1"/>
                </a:solidFill>
              </a:rPr>
              <a:t>적들의 패턴 파악</a:t>
            </a:r>
            <a:r>
              <a:rPr lang="en-US" altLang="ko-KR" sz="2900">
                <a:solidFill>
                  <a:schemeClr val="tx1"/>
                </a:solidFill>
              </a:rPr>
              <a:t>---&gt;</a:t>
            </a:r>
            <a:r>
              <a:rPr lang="ko-KR" altLang="en-US" sz="2900">
                <a:solidFill>
                  <a:schemeClr val="tx1"/>
                </a:solidFill>
              </a:rPr>
              <a:t>적의 다음 수를 생각하며 게임을 할 수 있다</a:t>
            </a:r>
            <a:endParaRPr lang="ko-KR" altLang="en-US" sz="2900">
              <a:solidFill>
                <a:schemeClr val="tx1"/>
              </a:solidFill>
            </a:endParaRPr>
          </a:p>
          <a:p>
            <a:pPr marL="0" lvl="0" indent="0" algn="ctr">
              <a:buNone/>
              <a:defRPr/>
            </a:pPr>
            <a:r>
              <a:rPr lang="ko-KR" altLang="en-US" sz="2900">
                <a:solidFill>
                  <a:schemeClr val="tx1"/>
                </a:solidFill>
              </a:rPr>
              <a:t>미지의 공간 탐사</a:t>
            </a:r>
            <a:r>
              <a:rPr lang="en-US" altLang="ko-KR" sz="2900">
                <a:solidFill>
                  <a:schemeClr val="tx1"/>
                </a:solidFill>
              </a:rPr>
              <a:t>---&gt;</a:t>
            </a:r>
            <a:r>
              <a:rPr lang="ko-KR" altLang="en-US" sz="2900">
                <a:solidFill>
                  <a:schemeClr val="tx1"/>
                </a:solidFill>
              </a:rPr>
              <a:t>탐험 및 발견의 재미를 느낄 수 있다</a:t>
            </a:r>
            <a:r>
              <a:rPr lang="en-US" altLang="ko-KR" sz="2900">
                <a:solidFill>
                  <a:schemeClr val="tx1"/>
                </a:solidFill>
              </a:rPr>
              <a:t>.---</a:t>
            </a:r>
            <a:endParaRPr lang="en-US" altLang="ko-KR" sz="2900">
              <a:solidFill>
                <a:schemeClr val="tx1"/>
              </a:solidFill>
            </a:endParaRPr>
          </a:p>
          <a:p>
            <a:pPr marL="0" lvl="0" indent="0" algn="ctr">
              <a:buNone/>
              <a:defRPr/>
            </a:pPr>
            <a:r>
              <a:rPr lang="en-US" altLang="ko-KR" sz="2900">
                <a:solidFill>
                  <a:schemeClr val="tx1"/>
                </a:solidFill>
              </a:rPr>
              <a:t>---</a:t>
            </a:r>
            <a:r>
              <a:rPr lang="ko-KR" altLang="en-US" sz="2900">
                <a:solidFill>
                  <a:schemeClr val="tx1"/>
                </a:solidFill>
              </a:rPr>
              <a:t>단순화 되지않은 플레이어 공격</a:t>
            </a:r>
            <a:r>
              <a:rPr lang="en-US" altLang="ko-KR" sz="2900">
                <a:solidFill>
                  <a:schemeClr val="tx1"/>
                </a:solidFill>
              </a:rPr>
              <a:t>(</a:t>
            </a:r>
            <a:r>
              <a:rPr lang="ko-KR" altLang="en-US" sz="2900">
                <a:solidFill>
                  <a:schemeClr val="tx1"/>
                </a:solidFill>
              </a:rPr>
              <a:t>스킬사용</a:t>
            </a:r>
            <a:r>
              <a:rPr lang="en-US" altLang="ko-KR" sz="2900">
                <a:solidFill>
                  <a:schemeClr val="tx1"/>
                </a:solidFill>
              </a:rPr>
              <a:t>)---</a:t>
            </a:r>
            <a:endParaRPr lang="ko-KR" altLang="en-US" sz="2900"/>
          </a:p>
        </p:txBody>
      </p:sp>
      <p:sp>
        <p:nvSpPr>
          <p:cNvPr id="10" name="가로 글상자 9"/>
          <p:cNvSpPr txBox="1"/>
          <p:nvPr/>
        </p:nvSpPr>
        <p:spPr>
          <a:xfrm>
            <a:off x="60048" y="1996688"/>
            <a:ext cx="12071904" cy="366534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>
              <a:buNone/>
              <a:defRPr/>
            </a:pPr>
            <a:r>
              <a:rPr lang="en-US" altLang="ko-KR">
                <a:ln w="12700" cap="flat" cmpd="sng" algn="ctr">
                  <a:solidFill>
                    <a:srgbClr val="dd9797"/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lt1"/>
                </a:solidFill>
                <a:effectLst>
                  <a:glow rad="181336">
                    <a:srgbClr val="ff0000">
                      <a:alpha val="8000"/>
                    </a:srgbClr>
                  </a:glow>
                  <a:reflection blurRad="6350" stA="50000" endA="300" endPos="50000" dist="50800" dir="5400000" sy="-100000" algn="bl" rotWithShape="0"/>
                </a:effectLst>
              </a:rPr>
              <a:t>npc</a:t>
            </a:r>
            <a:r>
              <a:rPr lang="ko-KR" altLang="en-US">
                <a:ln w="12700" cap="flat" cmpd="sng" algn="ctr">
                  <a:solidFill>
                    <a:srgbClr val="dd9797"/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lt1"/>
                </a:solidFill>
                <a:effectLst>
                  <a:glow rad="181336">
                    <a:srgbClr val="ff0000">
                      <a:alpha val="8000"/>
                    </a:srgbClr>
                  </a:glow>
                  <a:reflection blurRad="6350" stA="50000" endA="300" endPos="50000" dist="50800" dir="5400000" sy="-100000" algn="bl" rotWithShape="0"/>
                </a:effectLst>
              </a:rPr>
              <a:t>들을 통해 퀘스트를 진행하면서 보스 괴물에게 다가가기</a:t>
            </a:r>
            <a:r>
              <a:rPr lang="en-US" altLang="ko-KR">
                <a:ln w="12700" cap="flat" cmpd="sng" algn="ctr">
                  <a:solidFill>
                    <a:srgbClr val="dd9797"/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lt1"/>
                </a:solidFill>
                <a:effectLst>
                  <a:glow rad="181336">
                    <a:srgbClr val="ff0000">
                      <a:alpha val="8000"/>
                    </a:srgbClr>
                  </a:glow>
                  <a:reflection blurRad="6350" stA="50000" endA="300" endPos="50000" dist="50800" dir="5400000" sy="-100000" algn="bl" rotWithShape="0"/>
                </a:effectLst>
              </a:rPr>
              <a:t>.</a:t>
            </a:r>
            <a:r>
              <a:rPr lang="ko-KR" altLang="en-US">
                <a:ln w="12700" cap="flat" cmpd="sng" algn="ctr">
                  <a:solidFill>
                    <a:srgbClr val="dd9797"/>
                  </a:solidFill>
                  <a:prstDash val="solid"/>
                  <a:round/>
                  <a:headEnd w="med" len="med"/>
                  <a:tailEnd w="med" len="med"/>
                </a:ln>
                <a:solidFill>
                  <a:schemeClr val="lt1"/>
                </a:solidFill>
                <a:effectLst>
                  <a:glow rad="181336">
                    <a:srgbClr val="ff0000">
                      <a:alpha val="8000"/>
                    </a:srgbClr>
                  </a:glow>
                  <a:reflection blurRad="6350" stA="50000" endA="300" endPos="50000" dist="50800" dir="5400000" sy="-100000" algn="bl" rotWithShape="0"/>
                </a:effectLst>
              </a:rPr>
              <a:t> 그 후 보스 괴물을 퇴치하고 공주를 구하기</a:t>
            </a:r>
            <a:endParaRPr lang="ko-KR" altLang="en-US">
              <a:ln w="12700" cap="flat" cmpd="sng" algn="ctr">
                <a:solidFill>
                  <a:srgbClr val="dd9797"/>
                </a:solidFill>
                <a:prstDash val="solid"/>
                <a:round/>
                <a:headEnd w="med" len="med"/>
                <a:tailEnd w="med" len="med"/>
              </a:ln>
              <a:solidFill>
                <a:schemeClr val="lt1"/>
              </a:solidFill>
              <a:effectLst>
                <a:glow rad="181336"/>
                <a:reflection blurRad="6350" stA="50000" endA="300" endPos="50000" dist="50800" dir="5400000" sy="-100000" algn="bl" rotWithShape="0"/>
              </a:effectLst>
            </a:endParaRPr>
          </a:p>
        </p:txBody>
      </p:sp>
      <p:sp>
        <p:nvSpPr>
          <p:cNvPr id="14" name="가로 글상자 13"/>
          <p:cNvSpPr txBox="1"/>
          <p:nvPr/>
        </p:nvSpPr>
        <p:spPr>
          <a:xfrm>
            <a:off x="4727369" y="2988633"/>
            <a:ext cx="2737262" cy="880733"/>
          </a:xfrm>
          <a:prstGeom prst="rect">
            <a:avLst/>
          </a:prstGeom>
        </p:spPr>
        <p:txBody>
          <a:bodyPr wrap="square">
            <a:prstTxWarp prst="textNoShape">
              <a:avLst/>
            </a:prstTxWarp>
            <a:spAutoFit/>
          </a:bodyPr>
          <a:p>
            <a:pPr lvl="0" algn="ctr">
              <a:defRPr/>
            </a:pPr>
            <a:r>
              <a:rPr lang="ko-KR" altLang="en-US" sz="5200">
                <a:effectLst>
                  <a:glow rad="353506">
                    <a:srgbClr val="ff0000">
                      <a:alpha val="18000"/>
                    </a:srgbClr>
                  </a:glow>
                </a:effectLst>
                <a:latin typeface="한컴 쿨재즈 B"/>
                <a:ea typeface="한컴 쿨재즈 B"/>
              </a:rPr>
              <a:t>재미 요소</a:t>
            </a:r>
            <a:endParaRPr lang="ko-KR" altLang="en-US" sz="5200">
              <a:effectLst>
                <a:glow rad="353506">
                  <a:srgbClr val="ff0000">
                    <a:alpha val="50000"/>
                  </a:srgbClr>
                </a:glow>
              </a:effectLst>
              <a:latin typeface="한컴 쿨재즈 B"/>
              <a:ea typeface="한컴 쿨재즈 B"/>
            </a:endParaRPr>
          </a:p>
        </p:txBody>
      </p:sp>
      <p:sp>
        <p:nvSpPr>
          <p:cNvPr id="16" name="직사각형 15"/>
          <p:cNvSpPr>
            <a:spLocks noGrp="1"/>
          </p:cNvSpPr>
          <p:nvPr>
            <p:ph type="title" idx="0"/>
          </p:nvPr>
        </p:nvSpPr>
        <p:spPr>
          <a:xfrm>
            <a:off x="609600" y="156444"/>
            <a:ext cx="10972799" cy="863498"/>
          </a:xfrm>
          <a:noFill/>
        </p:spPr>
        <p:txBody>
          <a:bodyPr/>
          <a:p>
            <a:pPr lvl="0" algn="ctr">
              <a:defRPr/>
            </a:pPr>
            <a:r>
              <a:rPr lang="ko-KR" altLang="en-US" sz="4400">
                <a:effectLst>
                  <a:glow rad="321266">
                    <a:srgbClr val="ff0000">
                      <a:alpha val="10000"/>
                    </a:srgbClr>
                  </a:glow>
                </a:effectLst>
              </a:rPr>
              <a:t>게임 컨셉</a:t>
            </a:r>
            <a:r>
              <a:rPr lang="ko-KR" altLang="en-US"/>
              <a:t> </a:t>
            </a:r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lum bright="-71000"/>
            <a:extLst>
              <a:ext uri="783A4284-B454-46f5-B8C8-42B5039CE256">
                <hp:hncPhoto xmlns:hp="http://schemas.haansoft.com/office/presentation/8.0">
                  <hd:imgLayer xmlns:hd="http://schemas.haansoft.com/office/drawingml/8.0" r:embed="rId3">
                    <hd:imgEffect xmlns:hd="http://schemas.haansoft.com/office/drawingml/8.0">
                      <hd:artEffectSharpenSoften amount="25000"/>
                    </hd:imgEffect>
                  </hd:imgLayer>
                </hp:hncPhoto>
              </a:ext>
            </a:extLst>
          </a:blip>
          <a:stretch>
            <a:fillRect/>
          </a:stretch>
        </p:blipFill>
        <p:spPr>
          <a:xfrm>
            <a:off x="-83432" y="-125146"/>
            <a:ext cx="12442294" cy="7066577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  <a:scene3d>
            <a:camera prst="orthographicFront"/>
            <a:lightRig rig="threePt" dir="t"/>
          </a:scene3d>
          <a:sp3d/>
        </p:spPr>
      </p:pic>
      <p:sp>
        <p:nvSpPr>
          <p:cNvPr id="6" name="직사각형 5"/>
          <p:cNvSpPr>
            <a:spLocks noGrp="1"/>
          </p:cNvSpPr>
          <p:nvPr>
            <p:ph type="title" idx="0"/>
          </p:nvPr>
        </p:nvSpPr>
        <p:spPr>
          <a:xfrm>
            <a:off x="279140" y="0"/>
            <a:ext cx="10972799" cy="863498"/>
          </a:xfrm>
          <a:noFill/>
        </p:spPr>
        <p:txBody>
          <a:bodyPr/>
          <a:p>
            <a:pPr lvl="0" algn="ctr">
              <a:defRPr/>
            </a:pPr>
            <a:r>
              <a:rPr lang="ko-KR" altLang="en-US">
                <a:effectLst>
                  <a:glow rad="321266">
                    <a:srgbClr val="ff0000">
                      <a:alpha val="10000"/>
                    </a:srgbClr>
                  </a:glow>
                </a:effectLst>
              </a:rPr>
              <a:t>게임 소개</a:t>
            </a:r>
            <a:r>
              <a:rPr lang="en-US" altLang="ko-KR"/>
              <a:t>-1</a:t>
            </a:r>
            <a:endParaRPr lang="en-US" altLang="ko-KR"/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279140" y="917708"/>
            <a:ext cx="10972798" cy="5687586"/>
          </a:xfrm>
        </p:spPr>
        <p:txBody>
          <a:bodyPr>
            <a:normAutofit fontScale="77500" lnSpcReduction="20000"/>
          </a:bodyPr>
          <a:p>
            <a:pPr marL="0" lvl="0" indent="0">
              <a:buNone/>
              <a:defRPr/>
            </a:pPr>
            <a:r>
              <a:rPr lang="en-US" altLang="ko-KR" sz="2600"/>
              <a:t>-</a:t>
            </a:r>
            <a:r>
              <a:rPr lang="ko-KR" altLang="en-US" sz="2600"/>
              <a:t>맵은 총 </a:t>
            </a:r>
            <a:r>
              <a:rPr lang="en-US" altLang="ko-KR" sz="2600"/>
              <a:t>3</a:t>
            </a:r>
            <a:r>
              <a:rPr lang="ko-KR" altLang="en-US" sz="2600"/>
              <a:t>가지로 구성이 된다</a:t>
            </a:r>
            <a:r>
              <a:rPr lang="en-US" altLang="ko-KR" sz="2600"/>
              <a:t>.(</a:t>
            </a:r>
            <a:r>
              <a:rPr lang="ko-KR" altLang="en-US" sz="2600"/>
              <a:t>마을</a:t>
            </a:r>
            <a:r>
              <a:rPr lang="en-US" altLang="ko-KR" sz="2600"/>
              <a:t>,</a:t>
            </a:r>
            <a:r>
              <a:rPr lang="ko-KR" altLang="en-US" sz="2600"/>
              <a:t> 전장</a:t>
            </a:r>
            <a:r>
              <a:rPr lang="en-US" altLang="ko-KR" sz="2600"/>
              <a:t>,</a:t>
            </a:r>
            <a:r>
              <a:rPr lang="ko-KR" altLang="en-US" sz="2600"/>
              <a:t> 보스방</a:t>
            </a:r>
            <a:r>
              <a:rPr lang="en-US" altLang="ko-KR" sz="2600"/>
              <a:t>)</a:t>
            </a:r>
            <a:endParaRPr lang="en-US" altLang="ko-KR" sz="2600"/>
          </a:p>
          <a:p>
            <a:pPr marL="0" lvl="0" indent="0">
              <a:buNone/>
              <a:defRPr/>
            </a:pPr>
            <a:endParaRPr lang="en-US" altLang="ko-KR" sz="2600"/>
          </a:p>
          <a:p>
            <a:pPr marL="0" lvl="0" indent="0">
              <a:buNone/>
              <a:defRPr/>
            </a:pPr>
            <a:r>
              <a:rPr lang="en-US" altLang="ko-KR" sz="2600"/>
              <a:t>-</a:t>
            </a:r>
            <a:r>
              <a:rPr lang="ko-KR" altLang="en-US" sz="2600"/>
              <a:t>몬스터들 및 보스는 공격 패턴이 있다</a:t>
            </a:r>
            <a:endParaRPr lang="ko-KR" altLang="en-US" sz="2600"/>
          </a:p>
          <a:p>
            <a:pPr marL="0" lvl="0" indent="0">
              <a:buNone/>
              <a:defRPr/>
            </a:pPr>
            <a:endParaRPr lang="en-US" altLang="ko-KR" sz="2600"/>
          </a:p>
          <a:p>
            <a:pPr marL="0" lvl="0" indent="0">
              <a:buNone/>
              <a:defRPr/>
            </a:pPr>
            <a:r>
              <a:rPr lang="en-US" altLang="ko-KR" sz="2600"/>
              <a:t>-</a:t>
            </a:r>
            <a:r>
              <a:rPr lang="ko-KR" altLang="en-US" sz="2600"/>
              <a:t>퀘스트 클리어시 보상 아이템을 받을 수 있다 </a:t>
            </a:r>
            <a:r>
              <a:rPr lang="en-US" altLang="ko-KR" sz="2600"/>
              <a:t>+</a:t>
            </a:r>
            <a:r>
              <a:rPr lang="ko-KR" altLang="en-US" sz="2600"/>
              <a:t> 특정 퀘스트 클리어시 무기를 업그레이드 할 수 있다</a:t>
            </a:r>
            <a:r>
              <a:rPr lang="en-US" altLang="ko-KR" sz="2600"/>
              <a:t>(</a:t>
            </a:r>
            <a:r>
              <a:rPr lang="ko-KR" altLang="en-US" sz="2600"/>
              <a:t>공격력이 세짐</a:t>
            </a:r>
            <a:r>
              <a:rPr lang="en-US" altLang="ko-KR" sz="2600"/>
              <a:t>).</a:t>
            </a:r>
            <a:endParaRPr lang="en-US" altLang="ko-KR" sz="2600"/>
          </a:p>
          <a:p>
            <a:pPr marL="0" lvl="0" indent="0">
              <a:buNone/>
              <a:defRPr/>
            </a:pPr>
            <a:endParaRPr lang="en-US" altLang="ko-KR" sz="2600"/>
          </a:p>
          <a:p>
            <a:pPr marL="0" lvl="0" indent="0">
              <a:buNone/>
              <a:defRPr/>
            </a:pPr>
            <a:r>
              <a:rPr lang="en-US" altLang="ko-KR" sz="2600"/>
              <a:t>-</a:t>
            </a:r>
            <a:r>
              <a:rPr lang="ko-KR" altLang="en-US" sz="2600"/>
              <a:t>플레이어가 죽으면</a:t>
            </a:r>
            <a:r>
              <a:rPr lang="en-US" altLang="ko-KR" sz="2600"/>
              <a:t>(HP=0)</a:t>
            </a:r>
            <a:r>
              <a:rPr lang="ko-KR" altLang="en-US" sz="2600"/>
              <a:t> 마을에서 부활한다</a:t>
            </a:r>
            <a:r>
              <a:rPr lang="en-US" altLang="ko-KR" sz="2600"/>
              <a:t>.</a:t>
            </a:r>
            <a:endParaRPr lang="en-US" altLang="ko-KR" sz="2600"/>
          </a:p>
          <a:p>
            <a:pPr marL="0" lvl="0" indent="0">
              <a:buNone/>
              <a:defRPr/>
            </a:pPr>
            <a:endParaRPr lang="en-US" altLang="ko-KR" sz="2600"/>
          </a:p>
          <a:p>
            <a:pPr marL="0" lvl="0" indent="0">
              <a:buNone/>
              <a:defRPr/>
            </a:pPr>
            <a:r>
              <a:rPr lang="en-US" altLang="ko-KR" sz="2600"/>
              <a:t>-mp</a:t>
            </a:r>
            <a:r>
              <a:rPr lang="ko-KR" altLang="en-US" sz="2600"/>
              <a:t>를 사용하여 스킬을 사용할 수 있다</a:t>
            </a:r>
            <a:r>
              <a:rPr lang="en-US" altLang="ko-KR" sz="2600"/>
              <a:t>.</a:t>
            </a:r>
            <a:endParaRPr lang="en-US" altLang="ko-KR" sz="2600"/>
          </a:p>
          <a:p>
            <a:pPr marL="0" lvl="0" indent="0">
              <a:buNone/>
              <a:defRPr/>
            </a:pPr>
            <a:endParaRPr lang="en-US" altLang="ko-KR" sz="2600"/>
          </a:p>
          <a:p>
            <a:pPr marL="0" lvl="0" indent="0">
              <a:buNone/>
              <a:defRPr/>
            </a:pPr>
            <a:r>
              <a:rPr lang="en-US" altLang="ko-KR" sz="2600"/>
              <a:t>-</a:t>
            </a:r>
            <a:r>
              <a:rPr lang="ko-KR" altLang="en-US" sz="2600"/>
              <a:t>퀘스트 보상으로 나오는 물약들을 통해 </a:t>
            </a:r>
            <a:r>
              <a:rPr lang="en-US" altLang="ko-KR" sz="2600"/>
              <a:t>hp,mp</a:t>
            </a:r>
            <a:r>
              <a:rPr lang="ko-KR" altLang="en-US" sz="2600"/>
              <a:t>회복이 가능</a:t>
            </a:r>
            <a:endParaRPr lang="ko-KR" altLang="en-US" sz="2600"/>
          </a:p>
          <a:p>
            <a:pPr marL="0" lvl="0" indent="0">
              <a:buNone/>
              <a:defRPr/>
            </a:pPr>
            <a:endParaRPr lang="en-US" altLang="ko-KR" sz="2600"/>
          </a:p>
          <a:p>
            <a:pPr marL="0" lvl="0" indent="0">
              <a:buNone/>
              <a:defRPr/>
            </a:pPr>
            <a:r>
              <a:rPr lang="en-US" altLang="ko-KR" sz="2600"/>
              <a:t>-</a:t>
            </a:r>
            <a:r>
              <a:rPr lang="ko-KR" altLang="en-US" sz="2600"/>
              <a:t>오브젝트가 있거나 맵의 끝이면 그 쪽으로는 이동진행 더이상 불가능</a:t>
            </a:r>
            <a:endParaRPr lang="ko-KR" altLang="en-US" sz="2600"/>
          </a:p>
          <a:p>
            <a:pPr marL="0" lvl="0" indent="0">
              <a:buNone/>
              <a:defRPr/>
            </a:pPr>
            <a:endParaRPr lang="en-US" altLang="ko-KR" sz="2600"/>
          </a:p>
          <a:p>
            <a:pPr marL="0" lvl="0" indent="0">
              <a:buNone/>
              <a:defRPr/>
            </a:pPr>
            <a:r>
              <a:rPr lang="en-US" altLang="ko-KR" sz="2600"/>
              <a:t>-</a:t>
            </a:r>
            <a:r>
              <a:rPr lang="ko-KR" altLang="en-US" sz="2600"/>
              <a:t>특정 문을 통해서 마을</a:t>
            </a:r>
            <a:r>
              <a:rPr lang="en-US" altLang="ko-KR" sz="2600"/>
              <a:t>,</a:t>
            </a:r>
            <a:r>
              <a:rPr lang="ko-KR" altLang="en-US" sz="2600"/>
              <a:t> 전장</a:t>
            </a:r>
            <a:r>
              <a:rPr lang="en-US" altLang="ko-KR" sz="2600"/>
              <a:t>,</a:t>
            </a:r>
            <a:r>
              <a:rPr lang="ko-KR" altLang="en-US" sz="2600"/>
              <a:t> 보스방 이동가능</a:t>
            </a:r>
            <a:endParaRPr lang="ko-KR" altLang="en-US" sz="2600"/>
          </a:p>
          <a:p>
            <a:pPr marL="0" lvl="0" indent="0">
              <a:buNone/>
              <a:defRPr/>
            </a:pPr>
            <a:endParaRPr lang="en-US" altLang="ko-KR" sz="2600"/>
          </a:p>
          <a:p>
            <a:pPr marL="0" lvl="0" indent="0">
              <a:buNone/>
              <a:defRPr/>
            </a:pPr>
            <a:r>
              <a:rPr lang="en-US" altLang="ko-KR" sz="2600"/>
              <a:t>-</a:t>
            </a:r>
            <a:r>
              <a:rPr lang="ko-KR" altLang="en-US" sz="2600"/>
              <a:t>기본적으로 캐릭터의 무기는 </a:t>
            </a:r>
            <a:r>
              <a:rPr lang="en-US" altLang="ko-KR" sz="2600"/>
              <a:t>sword</a:t>
            </a:r>
            <a:endParaRPr lang="en-US" altLang="ko-KR" sz="2600"/>
          </a:p>
          <a:p>
            <a:pPr marL="0" lvl="0" indent="0">
              <a:buNone/>
              <a:defRPr/>
            </a:pPr>
            <a:endParaRPr lang="en-US" altLang="ko-KR" sz="2600"/>
          </a:p>
        </p:txBody>
      </p:sp>
    </p:spTree>
    <p:extLst>
      <p:ext uri="{BB962C8B-B14F-4D97-AF65-F5344CB8AC3E}">
        <p14:creationId xmlns:p14="http://schemas.microsoft.com/office/powerpoint/2010/main" val="475045730"/>
      </p:ext>
    </p:extLst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lum bright="-71000"/>
            <a:extLst>
              <a:ext uri="783A4284-B454-46f5-B8C8-42B5039CE256">
                <hp:hncPhoto xmlns:hp="http://schemas.haansoft.com/office/presentation/8.0">
                  <hd:imgLayer xmlns:hd="http://schemas.haansoft.com/office/drawingml/8.0" r:embed="rId3">
                    <hd:imgEffect xmlns:hd="http://schemas.haansoft.com/office/drawingml/8.0">
                      <hd:artEffectSharpenSoften amount="25000"/>
                    </hd:imgEffect>
                  </hd:imgLayer>
                </hp:hncPhoto>
              </a:ext>
            </a:extLst>
          </a:blip>
          <a:stretch>
            <a:fillRect/>
          </a:stretch>
        </p:blipFill>
        <p:spPr>
          <a:xfrm>
            <a:off x="-76477" y="-201624"/>
            <a:ext cx="12372766" cy="7136104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  <a:scene3d>
            <a:camera prst="orthographicFront"/>
            <a:lightRig rig="threePt" dir="t"/>
          </a:scene3d>
          <a:sp3d/>
        </p:spPr>
      </p:pic>
      <p:sp>
        <p:nvSpPr>
          <p:cNvPr id="4" name="직사각형 3"/>
          <p:cNvSpPr>
            <a:spLocks noGrp="1"/>
          </p:cNvSpPr>
          <p:nvPr>
            <p:ph type="title" idx="0"/>
          </p:nvPr>
        </p:nvSpPr>
        <p:spPr>
          <a:xfrm>
            <a:off x="279140" y="0"/>
            <a:ext cx="10972799" cy="863498"/>
          </a:xfrm>
          <a:noFill/>
        </p:spPr>
        <p:txBody>
          <a:bodyPr/>
          <a:p>
            <a:pPr lvl="0" algn="ctr">
              <a:defRPr/>
            </a:pPr>
            <a:r>
              <a:rPr lang="ko-KR" altLang="en-US">
                <a:effectLst>
                  <a:glow rad="321266">
                    <a:srgbClr val="ff0000">
                      <a:alpha val="10000"/>
                    </a:srgbClr>
                  </a:glow>
                </a:effectLst>
              </a:rPr>
              <a:t>게임 소개</a:t>
            </a:r>
            <a:r>
              <a:rPr lang="en-US" altLang="ko-KR"/>
              <a:t>-2</a:t>
            </a:r>
            <a:endParaRPr lang="en-US" altLang="ko-KR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609601" y="1522444"/>
            <a:ext cx="10972798" cy="4525963"/>
          </a:xfrm>
        </p:spPr>
        <p:txBody>
          <a:bodyPr>
            <a:normAutofit lnSpcReduction="10000"/>
          </a:bodyPr>
          <a:p>
            <a:pPr marL="0" lvl="0" indent="0">
              <a:buNone/>
              <a:defRPr/>
            </a:pPr>
            <a:r>
              <a:rPr lang="en-US" altLang="ko-KR"/>
              <a:t>-퀘스트 로그(Quest Log): 지금 내가 진행해야 할 퀘스트가 무엇인지, 목표가 무엇인지(예: 슬라임 2/10마리 퇴치) 언제든 확인할 수 있는 창.</a:t>
            </a:r>
            <a:endParaRPr lang="en-US" altLang="ko-KR"/>
          </a:p>
          <a:p>
            <a:pPr marL="0" lvl="0" indent="0">
              <a:buNone/>
              <a:defRPr/>
            </a:pPr>
            <a:endParaRPr lang="en-US" altLang="ko-KR"/>
          </a:p>
          <a:p>
            <a:pPr marL="0" lvl="0" indent="0">
              <a:buNone/>
              <a:defRPr/>
            </a:pPr>
            <a:r>
              <a:rPr lang="en-US" altLang="ko-KR"/>
              <a:t>-인벤토리(Inventory): 퀘스트 보상으로 받은 아이템 이나 물약 을 확인하고 사용할 수 있는 가방.</a:t>
            </a:r>
            <a:endParaRPr lang="en-US" altLang="ko-KR"/>
          </a:p>
          <a:p>
            <a:pPr marL="0" lvl="0" indent="0">
              <a:buNone/>
              <a:defRPr/>
            </a:pPr>
            <a:endParaRPr lang="en-US" altLang="ko-KR"/>
          </a:p>
          <a:p>
            <a:pPr marL="0" lvl="0" indent="0">
              <a:buNone/>
              <a:defRPr/>
            </a:pPr>
            <a:r>
              <a:rPr lang="en-US" altLang="ko-KR"/>
              <a:t>-게임 메뉴(ESC 키): 게임 저장하기, 불러오기, 설정, 게임 종료 등의 기능을 담은 메뉴.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788063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타원 4"/>
          <p:cNvSpPr/>
          <p:nvPr/>
        </p:nvSpPr>
        <p:spPr>
          <a:xfrm>
            <a:off x="11113881" y="6217478"/>
            <a:ext cx="793750" cy="510760"/>
          </a:xfrm>
          <a:prstGeom prst="ellipse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146325" y="6217477"/>
            <a:ext cx="807554" cy="510760"/>
          </a:xfrm>
          <a:prstGeom prst="ellipse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7" name="가로 글상자 6"/>
          <p:cNvSpPr txBox="1"/>
          <p:nvPr/>
        </p:nvSpPr>
        <p:spPr>
          <a:xfrm>
            <a:off x="550102" y="2345358"/>
            <a:ext cx="6183123" cy="1549442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p>
            <a:pPr lvl="0" algn="ctr">
              <a:defRPr/>
            </a:pPr>
            <a:r>
              <a:rPr lang="ko-KR" altLang="en-US" sz="4800">
                <a:solidFill>
                  <a:srgbClr val="eabcdc"/>
                </a:solidFill>
                <a:latin typeface="한컴 쿨재즈 B"/>
                <a:ea typeface="한컴 쿨재즈 B"/>
              </a:rPr>
              <a:t>예상 메뉴버튼 입니다</a:t>
            </a:r>
            <a:r>
              <a:rPr lang="en-US" altLang="ko-KR" sz="4800">
                <a:solidFill>
                  <a:srgbClr val="eabcdc"/>
                </a:solidFill>
                <a:latin typeface="한컴 쿨재즈 B"/>
                <a:ea typeface="한컴 쿨재즈 B"/>
              </a:rPr>
              <a:t>.</a:t>
            </a:r>
            <a:endParaRPr lang="en-US" altLang="ko-KR" sz="4800">
              <a:solidFill>
                <a:srgbClr val="eabcdc"/>
              </a:solidFill>
              <a:latin typeface="한컴 쿨재즈 B"/>
              <a:ea typeface="한컴 쿨재즈 B"/>
            </a:endParaRPr>
          </a:p>
          <a:p>
            <a:pPr lvl="0" algn="ctr">
              <a:defRPr/>
            </a:pPr>
            <a:r>
              <a:rPr lang="ko-KR" altLang="en-US" sz="4800">
                <a:solidFill>
                  <a:srgbClr val="eabcdc"/>
                </a:solidFill>
                <a:latin typeface="한컴 쿨재즈 B"/>
                <a:ea typeface="한컴 쿨재즈 B"/>
              </a:rPr>
              <a:t>누르면 게임 시작</a:t>
            </a:r>
            <a:endParaRPr lang="en-US" altLang="ko-KR" sz="4800">
              <a:solidFill>
                <a:srgbClr val="eabcdc"/>
              </a:solidFill>
              <a:latin typeface="한컴 쿨재즈 B"/>
              <a:ea typeface="한컴 쿨재즈 B"/>
            </a:endParaRPr>
          </a:p>
        </p:txBody>
      </p:sp>
    </p:spTree>
    <p:extLst>
      <p:ext uri="{BB962C8B-B14F-4D97-AF65-F5344CB8AC3E}">
        <p14:creationId xmlns:p14="http://schemas.microsoft.com/office/powerpoint/2010/main" val="3309086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gradFill flip="xy" rotWithShape="1">
          <a:gsLst>
            <a:gs pos="0">
              <a:srgbClr val="000000">
                <a:alpha val="100000"/>
              </a:srgbClr>
            </a:gs>
            <a:gs pos="29000">
              <a:srgbClr val="000000">
                <a:alpha val="100000"/>
              </a:srgbClr>
            </a:gs>
            <a:gs pos="14220">
              <a:srgbClr val="ffffff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3900000" scaled="1"/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그림 33"/>
          <p:cNvPicPr>
            <a:picLocks noChangeAspect="1"/>
          </p:cNvPicPr>
          <p:nvPr/>
        </p:nvPicPr>
        <p:blipFill rotWithShape="1">
          <a:blip r:embed="rId2">
            <a:lum bright="-71000"/>
            <a:extLst>
              <a:ext uri="783A4284-B454-46f5-B8C8-42B5039CE256">
                <hp:hncPhoto xmlns:hp="http://schemas.haansoft.com/office/presentation/8.0">
                  <hd:imgLayer xmlns:hd="http://schemas.haansoft.com/office/drawingml/8.0" r:embed="rId3">
                    <hd:imgEffect xmlns:hd="http://schemas.haansoft.com/office/drawingml/8.0">
                      <hd:artEffectSharpenSoften amount="25000"/>
                    </hd:imgEffect>
                  </hd:imgLayer>
                </hp:hncPhoto>
              </a:ext>
            </a:extLst>
          </a:blip>
          <a:stretch>
            <a:fillRect/>
          </a:stretch>
        </p:blipFill>
        <p:spPr>
          <a:xfrm>
            <a:off x="-83432" y="-152955"/>
            <a:ext cx="12344958" cy="7163911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  <a:scene3d>
            <a:camera prst="orthographicFront"/>
            <a:lightRig rig="threePt" dir="t"/>
          </a:scene3d>
          <a:sp3d/>
        </p:spPr>
      </p:pic>
      <p:sp>
        <p:nvSpPr>
          <p:cNvPr id="32" name="직사각형 31"/>
          <p:cNvSpPr/>
          <p:nvPr/>
        </p:nvSpPr>
        <p:spPr>
          <a:xfrm>
            <a:off x="4802449" y="1646883"/>
            <a:ext cx="2194891" cy="2171969"/>
          </a:xfrm>
          <a:prstGeom prst="rect">
            <a:avLst/>
          </a:prstGeom>
          <a:effectLst>
            <a:glow rad="677552">
              <a:srgbClr val="ff0000">
                <a:alpha val="18000"/>
              </a:srgbClr>
            </a:glow>
            <a:outerShdw blurRad="40000" dist="23000" dir="5400000" rotWithShape="0">
              <a:srgbClr val="000000">
                <a:alpha val="35000"/>
              </a:srgbClr>
            </a:outerShdw>
            <a:softEdge rad="381000"/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>
              <a:ln w="25400" cap="flat" cmpd="sng" algn="ctr">
                <a:solidFill>
                  <a:schemeClr val="accent1">
                    <a:tint val="40000"/>
                    <a:shade val="95000"/>
                    <a:satMod val="105000"/>
                  </a:schemeClr>
                </a:solidFill>
                <a:prstDash val="solid"/>
                <a:round/>
                <a:headEnd w="med" len="med"/>
                <a:tailEnd w="med" len="med"/>
              </a:ln>
              <a:pattFill prst="dotGrid">
                <a:fgClr>
                  <a:schemeClr val="accent1"/>
                </a:fgClr>
                <a:bgClr>
                  <a:schemeClr val="bg1"/>
                </a:bgClr>
              </a:pattFill>
              <a:effectLst>
                <a:glow rad="127000">
                  <a:schemeClr val="accent1">
                    <a:satMod val="175000"/>
                    <a:alpha val="50000"/>
                  </a:schemeClr>
                </a:glow>
              </a:effectLst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4769225" y="4517968"/>
            <a:ext cx="2263913" cy="2171969"/>
          </a:xfrm>
          <a:prstGeom prst="rect">
            <a:avLst/>
          </a:prstGeom>
          <a:effectLst>
            <a:glow rad="465446">
              <a:srgbClr val="ff0000">
                <a:alpha val="20000"/>
              </a:srgbClr>
            </a:glow>
            <a:outerShdw blurRad="40000" dist="23000" dir="5400000" rotWithShape="0">
              <a:srgbClr val="000000">
                <a:alpha val="35000"/>
              </a:srgbClr>
            </a:outerShdw>
            <a:softEdge rad="381000"/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>
              <a:ln w="25400" cap="flat" cmpd="sng" algn="ctr">
                <a:solidFill>
                  <a:schemeClr val="accent1">
                    <a:tint val="40000"/>
                    <a:shade val="95000"/>
                    <a:satMod val="105000"/>
                  </a:schemeClr>
                </a:solidFill>
                <a:prstDash val="solid"/>
                <a:round/>
                <a:headEnd w="med" len="med"/>
                <a:tailEnd w="med" len="med"/>
              </a:ln>
              <a:pattFill prst="dotGrid">
                <a:fgClr>
                  <a:schemeClr val="accent1"/>
                </a:fgClr>
                <a:bgClr>
                  <a:schemeClr val="bg1"/>
                </a:bgClr>
              </a:pattFill>
              <a:effectLst>
                <a:glow rad="127000">
                  <a:schemeClr val="accent1">
                    <a:satMod val="175000"/>
                    <a:alpha val="50000"/>
                  </a:schemeClr>
                </a:glow>
              </a:effectLst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850346" y="4517968"/>
            <a:ext cx="2124862" cy="2171969"/>
          </a:xfrm>
          <a:prstGeom prst="rect">
            <a:avLst/>
          </a:prstGeom>
          <a:effectLst>
            <a:glow rad="432062">
              <a:srgbClr val="ff0000">
                <a:alpha val="18000"/>
              </a:srgbClr>
            </a:glow>
            <a:outerShdw blurRad="40000" dist="23000" dir="5400000" rotWithShape="0">
              <a:srgbClr val="000000">
                <a:alpha val="35000"/>
              </a:srgbClr>
            </a:outerShdw>
            <a:softEdge rad="381000"/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>
              <a:ln w="25400" cap="flat" cmpd="sng" algn="ctr">
                <a:solidFill>
                  <a:schemeClr val="accent1">
                    <a:tint val="40000"/>
                    <a:shade val="95000"/>
                    <a:satMod val="105000"/>
                  </a:schemeClr>
                </a:solidFill>
                <a:prstDash val="solid"/>
                <a:round/>
                <a:headEnd w="med" len="med"/>
                <a:tailEnd w="med" len="med"/>
              </a:ln>
              <a:pattFill prst="dotGrid">
                <a:fgClr>
                  <a:schemeClr val="accent1"/>
                </a:fgClr>
                <a:bgClr>
                  <a:schemeClr val="bg1"/>
                </a:bgClr>
              </a:pattFill>
              <a:effectLst>
                <a:glow rad="127000">
                  <a:schemeClr val="accent1">
                    <a:satMod val="175000"/>
                    <a:alpha val="50000"/>
                  </a:schemeClr>
                </a:glow>
              </a:effectLst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9316778" y="4571219"/>
            <a:ext cx="2263913" cy="2171969"/>
          </a:xfrm>
          <a:prstGeom prst="rect">
            <a:avLst/>
          </a:prstGeom>
          <a:effectLst>
            <a:glow rad="671658">
              <a:srgbClr val="ff0000">
                <a:alpha val="21000"/>
              </a:srgbClr>
            </a:glow>
            <a:outerShdw blurRad="40000" dist="23000" dir="5400000" rotWithShape="0">
              <a:srgbClr val="000000">
                <a:alpha val="35000"/>
              </a:srgbClr>
            </a:outerShdw>
            <a:softEdge rad="381000"/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>
              <a:ln w="25400" cap="flat" cmpd="sng" algn="ctr">
                <a:solidFill>
                  <a:schemeClr val="accent1">
                    <a:tint val="40000"/>
                    <a:shade val="95000"/>
                    <a:satMod val="105000"/>
                  </a:schemeClr>
                </a:solidFill>
                <a:prstDash val="solid"/>
                <a:round/>
                <a:headEnd w="med" len="med"/>
                <a:tailEnd w="med" len="med"/>
              </a:ln>
              <a:pattFill prst="dotGrid">
                <a:fgClr>
                  <a:schemeClr val="accent1"/>
                </a:fgClr>
                <a:bgClr>
                  <a:schemeClr val="bg1"/>
                </a:bgClr>
              </a:pattFill>
              <a:effectLst>
                <a:glow rad="127000">
                  <a:schemeClr val="accent1">
                    <a:satMod val="175000"/>
                    <a:alpha val="50000"/>
                  </a:schemeClr>
                </a:glow>
              </a:effectLst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9316778" y="1646883"/>
            <a:ext cx="2263913" cy="2171969"/>
          </a:xfrm>
          <a:prstGeom prst="rect">
            <a:avLst/>
          </a:prstGeom>
          <a:effectLst>
            <a:glow rad="642201">
              <a:srgbClr val="ff0000">
                <a:alpha val="19000"/>
              </a:srgbClr>
            </a:glow>
            <a:outerShdw blurRad="40000" dist="23000" dir="5400000" rotWithShape="0">
              <a:srgbClr val="000000">
                <a:alpha val="35000"/>
              </a:srgbClr>
            </a:outerShdw>
            <a:softEdge rad="381000"/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>
              <a:ln w="25400" cap="flat" cmpd="sng" algn="ctr">
                <a:solidFill>
                  <a:schemeClr val="accent1">
                    <a:tint val="40000"/>
                    <a:shade val="95000"/>
                    <a:satMod val="105000"/>
                  </a:schemeClr>
                </a:solidFill>
                <a:prstDash val="solid"/>
                <a:round/>
                <a:headEnd w="med" len="med"/>
                <a:tailEnd w="med" len="med"/>
              </a:ln>
              <a:pattFill prst="dotGrid">
                <a:fgClr>
                  <a:schemeClr val="accent1"/>
                </a:fgClr>
                <a:bgClr>
                  <a:schemeClr val="bg1"/>
                </a:bgClr>
              </a:pattFill>
              <a:effectLst>
                <a:glow rad="127000">
                  <a:schemeClr val="accent1">
                    <a:satMod val="175000"/>
                    <a:alpha val="50000"/>
                  </a:schemeClr>
                </a:glow>
              </a:effectLst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780317" y="1646883"/>
            <a:ext cx="2194891" cy="2171969"/>
          </a:xfrm>
          <a:prstGeom prst="rect">
            <a:avLst/>
          </a:prstGeom>
          <a:effectLst>
            <a:glow rad="574121">
              <a:srgbClr val="ff0000">
                <a:alpha val="15000"/>
              </a:srgbClr>
            </a:glow>
            <a:outerShdw blurRad="40000" dist="23000" dir="5400000" rotWithShape="0">
              <a:srgbClr val="000000">
                <a:alpha val="35000"/>
              </a:srgbClr>
            </a:outerShdw>
            <a:softEdge rad="381000"/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en-US" altLang="ko-KR">
              <a:ln w="25400" cap="flat" cmpd="sng" algn="ctr">
                <a:solidFill>
                  <a:schemeClr val="accent1">
                    <a:tint val="40000"/>
                    <a:shade val="95000"/>
                    <a:satMod val="105000"/>
                  </a:schemeClr>
                </a:solidFill>
                <a:prstDash val="solid"/>
                <a:round/>
                <a:headEnd w="med" len="med"/>
                <a:tailEnd w="med" len="med"/>
              </a:ln>
              <a:pattFill prst="dotGrid">
                <a:fgClr>
                  <a:schemeClr val="accent1"/>
                </a:fgClr>
                <a:bgClr>
                  <a:schemeClr val="bg1"/>
                </a:bgClr>
              </a:pattFill>
              <a:effectLst>
                <a:glow rad="127000">
                  <a:schemeClr val="accent5">
                    <a:alpha val="19000"/>
                  </a:schemeClr>
                </a:glow>
              </a:effectLst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981719" y="1811177"/>
            <a:ext cx="1836351" cy="184338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9457515" y="1847750"/>
            <a:ext cx="1982438" cy="180680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981439" y="4661666"/>
            <a:ext cx="1746723" cy="1884572"/>
          </a:xfrm>
          <a:prstGeom prst="rect">
            <a:avLst/>
          </a:prstGeom>
        </p:spPr>
      </p:pic>
      <p:sp>
        <p:nvSpPr>
          <p:cNvPr id="8" name="가로 글상자 7"/>
          <p:cNvSpPr txBox="1"/>
          <p:nvPr/>
        </p:nvSpPr>
        <p:spPr>
          <a:xfrm>
            <a:off x="4769380" y="1105136"/>
            <a:ext cx="2949182" cy="445534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 sz="2400">
                <a:ln w="9525">
                  <a:solidFill>
                    <a:srgbClr val="ca56a7"/>
                  </a:solidFill>
                </a:ln>
                <a:latin typeface="나눔손글씨 붓"/>
                <a:ea typeface="나눔손글씨 붓"/>
              </a:rPr>
              <a:t>전장</a:t>
            </a:r>
            <a:r>
              <a:rPr lang="en-US" altLang="ko-KR" sz="2400">
                <a:ln w="9525">
                  <a:solidFill>
                    <a:srgbClr val="ca56a7"/>
                  </a:solidFill>
                </a:ln>
                <a:latin typeface="나눔손글씨 붓"/>
                <a:ea typeface="나눔손글씨 붓"/>
              </a:rPr>
              <a:t>(</a:t>
            </a:r>
            <a:r>
              <a:rPr lang="ko-KR" altLang="en-US" sz="2400">
                <a:ln w="9525">
                  <a:solidFill>
                    <a:srgbClr val="ca56a7"/>
                  </a:solidFill>
                </a:ln>
                <a:latin typeface="나눔손글씨 붓"/>
                <a:ea typeface="나눔손글씨 붓"/>
              </a:rPr>
              <a:t>맵</a:t>
            </a:r>
            <a:r>
              <a:rPr lang="en-US" altLang="ko-KR" sz="2400">
                <a:ln w="9525">
                  <a:solidFill>
                    <a:srgbClr val="ca56a7"/>
                  </a:solidFill>
                </a:ln>
                <a:latin typeface="나눔손글씨 붓"/>
                <a:ea typeface="나눔손글씨 붓"/>
              </a:rPr>
              <a:t>)</a:t>
            </a:r>
            <a:r>
              <a:rPr lang="ko-KR" altLang="en-US" sz="2400">
                <a:ln w="9525">
                  <a:solidFill>
                    <a:srgbClr val="ca56a7"/>
                  </a:solidFill>
                </a:ln>
                <a:latin typeface="나눔손글씨 붓"/>
                <a:ea typeface="나눔손글씨 붓"/>
              </a:rPr>
              <a:t>에서 적 사냥</a:t>
            </a:r>
            <a:endParaRPr lang="ko-KR" altLang="en-US" sz="2400">
              <a:ln w="9525">
                <a:solidFill>
                  <a:srgbClr val="ca56a7"/>
                </a:solidFill>
              </a:ln>
              <a:latin typeface="나눔손글씨 붓"/>
              <a:ea typeface="나눔손글씨 붓"/>
            </a:endParaRPr>
          </a:p>
        </p:txBody>
      </p:sp>
      <p:sp>
        <p:nvSpPr>
          <p:cNvPr id="9" name="가로 글상자 8"/>
          <p:cNvSpPr txBox="1"/>
          <p:nvPr/>
        </p:nvSpPr>
        <p:spPr>
          <a:xfrm>
            <a:off x="1377943" y="3952558"/>
            <a:ext cx="5147369" cy="618661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ko-KR" altLang="en-US" sz="3500">
                <a:ln w="9525">
                  <a:solidFill>
                    <a:srgbClr val="ca56a7"/>
                  </a:solidFill>
                </a:ln>
                <a:latin typeface="나눔손글씨 붓"/>
                <a:ea typeface="나눔손글씨 붓"/>
              </a:rPr>
              <a:t>보스방 진입 후 전투</a:t>
            </a:r>
            <a:endParaRPr lang="ko-KR" altLang="en-US" sz="3500">
              <a:ln w="9525">
                <a:solidFill>
                  <a:srgbClr val="ca56a7"/>
                </a:solidFill>
              </a:ln>
              <a:latin typeface="나눔손글씨 붓"/>
              <a:ea typeface="나눔손글씨 붓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1004401" y="1811177"/>
            <a:ext cx="1746723" cy="1843381"/>
          </a:xfrm>
          <a:prstGeom prst="rect">
            <a:avLst/>
          </a:prstGeom>
        </p:spPr>
      </p:pic>
      <p:sp>
        <p:nvSpPr>
          <p:cNvPr id="11" name="가로 글상자 10"/>
          <p:cNvSpPr txBox="1"/>
          <p:nvPr/>
        </p:nvSpPr>
        <p:spPr>
          <a:xfrm>
            <a:off x="8906867" y="1086086"/>
            <a:ext cx="3083735" cy="464584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 sz="1600"/>
              <a:t>   </a:t>
            </a:r>
            <a:r>
              <a:rPr lang="ko-KR" altLang="en-US" sz="2500">
                <a:ln w="9525">
                  <a:solidFill>
                    <a:srgbClr val="ca56a7"/>
                  </a:solidFill>
                </a:ln>
                <a:latin typeface="나눔손글씨 붓"/>
                <a:ea typeface="나눔손글씨 붓"/>
              </a:rPr>
              <a:t>캐릭터의 스킬 활용 적 사냥</a:t>
            </a:r>
            <a:endParaRPr lang="ko-KR" altLang="en-US" sz="2500">
              <a:ln w="9525">
                <a:solidFill>
                  <a:srgbClr val="ca56a7"/>
                </a:solidFill>
              </a:ln>
              <a:latin typeface="나눔손글씨 붓"/>
              <a:ea typeface="나눔손글씨 붓"/>
            </a:endParaRPr>
          </a:p>
        </p:txBody>
      </p:sp>
      <p:sp>
        <p:nvSpPr>
          <p:cNvPr id="13" name="가로 글상자 12"/>
          <p:cNvSpPr txBox="1"/>
          <p:nvPr/>
        </p:nvSpPr>
        <p:spPr>
          <a:xfrm>
            <a:off x="1096386" y="1133898"/>
            <a:ext cx="1631776" cy="540597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en-US" altLang="ko-KR" sz="3000">
                <a:ln w="9525">
                  <a:solidFill>
                    <a:srgbClr val="ca56a7"/>
                  </a:solidFill>
                </a:ln>
                <a:latin typeface="나눔손글씨 붓"/>
                <a:ea typeface="나눔손글씨 붓"/>
              </a:rPr>
              <a:t>npc</a:t>
            </a:r>
            <a:endParaRPr lang="en-US" altLang="ko-KR" sz="3000">
              <a:ln w="9525">
                <a:solidFill>
                  <a:srgbClr val="ca56a7"/>
                </a:solidFill>
              </a:ln>
              <a:latin typeface="나눔손글씨 붓"/>
              <a:ea typeface="나눔손글씨 붓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9530558" y="4661666"/>
            <a:ext cx="1909394" cy="1864507"/>
          </a:xfrm>
          <a:prstGeom prst="rect">
            <a:avLst/>
          </a:prstGeom>
        </p:spPr>
      </p:pic>
      <p:sp>
        <p:nvSpPr>
          <p:cNvPr id="20" name="가로 글상자 19"/>
          <p:cNvSpPr txBox="1"/>
          <p:nvPr/>
        </p:nvSpPr>
        <p:spPr>
          <a:xfrm>
            <a:off x="9632567" y="4048166"/>
            <a:ext cx="1807385" cy="593435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 sz="3300">
                <a:ln w="9525">
                  <a:solidFill>
                    <a:srgbClr val="ca56a7"/>
                  </a:solidFill>
                </a:ln>
                <a:latin typeface="나눔손글씨 붓"/>
                <a:ea typeface="나눔손글씨 붓"/>
              </a:rPr>
              <a:t>게임 클리어</a:t>
            </a:r>
            <a:endParaRPr lang="ko-KR" altLang="en-US" sz="3300">
              <a:ln w="9525">
                <a:solidFill>
                  <a:srgbClr val="ca56a7"/>
                </a:solidFill>
              </a:ln>
              <a:latin typeface="나눔손글씨 붓"/>
              <a:ea typeface="나눔손글씨 붓"/>
            </a:endParaRP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>
            <a:off x="4981719" y="4661666"/>
            <a:ext cx="1874276" cy="1884572"/>
          </a:xfrm>
          <a:prstGeom prst="rect">
            <a:avLst/>
          </a:prstGeom>
        </p:spPr>
      </p:pic>
      <p:sp>
        <p:nvSpPr>
          <p:cNvPr id="22" name="오른쪽 화살표 21"/>
          <p:cNvSpPr/>
          <p:nvPr/>
        </p:nvSpPr>
        <p:spPr>
          <a:xfrm>
            <a:off x="3376543" y="2455793"/>
            <a:ext cx="455543" cy="393423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23" name="오른쪽 화살표 22"/>
          <p:cNvSpPr/>
          <p:nvPr/>
        </p:nvSpPr>
        <p:spPr>
          <a:xfrm>
            <a:off x="7490790" y="2554442"/>
            <a:ext cx="455543" cy="393423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24" name="오른쪽 화살표 23"/>
          <p:cNvSpPr/>
          <p:nvPr/>
        </p:nvSpPr>
        <p:spPr>
          <a:xfrm>
            <a:off x="3376543" y="5504511"/>
            <a:ext cx="455543" cy="393423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25" name="오른쪽 화살표 24"/>
          <p:cNvSpPr/>
          <p:nvPr/>
        </p:nvSpPr>
        <p:spPr>
          <a:xfrm>
            <a:off x="8091279" y="5460492"/>
            <a:ext cx="455543" cy="393423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413494" y="111347"/>
            <a:ext cx="10972799" cy="86349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3600" b="0" i="0" u="none" strike="noStrike" kern="1200" cap="none" spc="0" normalizeH="0" baseline="0" mc:Ignorable="hp" hp:hslEmbossed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glow rad="321266">
                    <a:srgbClr val="ff0000">
                      <a:alpha val="10000"/>
                    </a:srgbClr>
                  </a:glow>
                </a:effectLst>
                <a:latin typeface="+mj-lt"/>
                <a:ea typeface="+mj-ea"/>
                <a:cs typeface="+mj-cs"/>
              </a:rPr>
              <a:t>게임 진행 방식</a:t>
            </a:r>
            <a:r>
              <a:rPr xmlns:mc="http://schemas.openxmlformats.org/markup-compatibility/2006" xmlns:hp="http://schemas.haansoft.com/office/presentation/8.0" kumimoji="0" lang="ko-KR" altLang="en-US" sz="3600" b="0" i="0" u="none" strike="noStrike" kern="1200" cap="none" spc="0" normalizeH="0" baseline="0" mc:Ignorable="hp" hp:hslEmbossed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endParaRPr xmlns:mc="http://schemas.openxmlformats.org/markup-compatibility/2006" xmlns:hp="http://schemas.haansoft.com/office/presentation/8.0" kumimoji="0" lang="ko-KR" altLang="en-US" sz="3600" b="0" i="0" u="none" strike="noStrike" kern="1200" cap="none" spc="0" normalizeH="0" baseline="0" mc:Ignorable="hp" hp:hslEmbossed="0">
              <a:solidFill>
                <a:schemeClr val="bg2">
                  <a:lumMod val="40000"/>
                  <a:lumOff val="60000"/>
                </a:schemeClr>
              </a:solidFill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>
            <a:lum bright="-71000"/>
            <a:extLst>
              <a:ext uri="783A4284-B454-46f5-B8C8-42B5039CE256">
                <hp:hncPhoto xmlns:hp="http://schemas.haansoft.com/office/presentation/8.0">
                  <hd:imgLayer xmlns:hd="http://schemas.haansoft.com/office/drawingml/8.0" r:embed="rId4">
                    <hd:imgEffect xmlns:hd="http://schemas.haansoft.com/office/drawingml/8.0">
                      <hd:artEffectSharpenSoften amount="25000"/>
                    </hd:imgEffect>
                  </hd:imgLayer>
                </hp:hncPhoto>
              </a:ext>
            </a:extLst>
          </a:blip>
          <a:stretch>
            <a:fillRect/>
          </a:stretch>
        </p:blipFill>
        <p:spPr>
          <a:xfrm>
            <a:off x="-76477" y="-201624"/>
            <a:ext cx="12372766" cy="7136104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  <a:scene3d>
            <a:camera prst="orthographicFront"/>
            <a:lightRig rig="threePt" dir="t"/>
          </a:scene3d>
          <a:sp3d/>
        </p:spPr>
      </p:pic>
      <p:sp>
        <p:nvSpPr>
          <p:cNvPr id="8" name="직사각형 7"/>
          <p:cNvSpPr/>
          <p:nvPr/>
        </p:nvSpPr>
        <p:spPr>
          <a:xfrm>
            <a:off x="413494" y="111347"/>
            <a:ext cx="10972799" cy="86349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3600" b="0" i="0" u="none" strike="noStrike" kern="1200" cap="none" spc="0" normalizeH="0" baseline="0" mc:Ignorable="hp" hp:hslEmbossed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glow rad="321266">
                    <a:srgbClr val="ff0000">
                      <a:alpha val="10000"/>
                    </a:srgbClr>
                  </a:glow>
                </a:effectLst>
                <a:latin typeface="+mj-lt"/>
                <a:ea typeface="+mj-ea"/>
                <a:cs typeface="+mj-cs"/>
              </a:rPr>
              <a:t>게임 진행 방식</a:t>
            </a:r>
            <a:r>
              <a:rPr xmlns:mc="http://schemas.openxmlformats.org/markup-compatibility/2006" xmlns:hp="http://schemas.haansoft.com/office/presentation/8.0" kumimoji="0" lang="ko-KR" altLang="en-US" sz="3600" b="0" i="0" u="none" strike="noStrike" kern="1200" cap="none" spc="0" normalizeH="0" baseline="0" mc:Ignorable="hp" hp:hslEmbossed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rPr>
              <a:t> 설명</a:t>
            </a:r>
            <a:endParaRPr xmlns:mc="http://schemas.openxmlformats.org/markup-compatibility/2006" xmlns:hp="http://schemas.haansoft.com/office/presentation/8.0" kumimoji="0" lang="ko-KR" altLang="en-US" sz="3600" b="0" i="0" u="none" strike="noStrike" kern="1200" cap="none" spc="0" normalizeH="0" baseline="0" mc:Ignorable="hp" hp:hslEmbossed="0">
              <a:solidFill>
                <a:schemeClr val="bg2">
                  <a:lumMod val="40000"/>
                  <a:lumOff val="60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내용 개체 틀 2"/>
          <p:cNvSpPr>
            <a:spLocks noGrp="1"/>
          </p:cNvSpPr>
          <p:nvPr>
            <p:ph idx="1"/>
          </p:nvPr>
        </p:nvSpPr>
        <p:spPr>
          <a:xfrm>
            <a:off x="609599" y="1331015"/>
            <a:ext cx="10972798" cy="4795148"/>
          </a:xfrm>
        </p:spPr>
        <p:txBody>
          <a:bodyPr>
            <a:normAutofit lnSpcReduction="10000"/>
          </a:bodyPr>
          <a:p>
            <a:pPr marL="0" lvl="0" indent="0">
              <a:buNone/>
              <a:defRPr/>
            </a:pPr>
            <a:r>
              <a:rPr lang="en-US" altLang="ko-KR"/>
              <a:t>-</a:t>
            </a:r>
            <a:r>
              <a:rPr lang="ko-KR" altLang="en-US"/>
              <a:t>맵 </a:t>
            </a:r>
            <a:r>
              <a:rPr lang="en-US" altLang="ko-KR"/>
              <a:t>:</a:t>
            </a:r>
            <a:r>
              <a:rPr lang="ko-KR" altLang="en-US"/>
              <a:t> 마을</a:t>
            </a:r>
            <a:r>
              <a:rPr lang="en-US" altLang="ko-KR"/>
              <a:t>(</a:t>
            </a:r>
            <a:r>
              <a:rPr lang="ko-KR" altLang="en-US"/>
              <a:t>안전지대</a:t>
            </a:r>
            <a:r>
              <a:rPr lang="en-US" altLang="ko-KR"/>
              <a:t>),</a:t>
            </a:r>
            <a:r>
              <a:rPr lang="ko-KR" altLang="en-US"/>
              <a:t> 전장</a:t>
            </a:r>
            <a:r>
              <a:rPr lang="en-US" altLang="ko-KR"/>
              <a:t>(</a:t>
            </a:r>
            <a:r>
              <a:rPr lang="ko-KR" altLang="en-US"/>
              <a:t>비안전지대</a:t>
            </a:r>
            <a:r>
              <a:rPr lang="en-US" altLang="ko-KR"/>
              <a:t>),</a:t>
            </a:r>
            <a:r>
              <a:rPr lang="ko-KR" altLang="en-US"/>
              <a:t> 보스방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en-US" altLang="ko-KR" sz="1945"/>
              <a:t>-</a:t>
            </a:r>
            <a:r>
              <a:rPr lang="ko-KR" altLang="en-US" sz="1945"/>
              <a:t>마을</a:t>
            </a:r>
            <a:r>
              <a:rPr lang="en-US" altLang="ko-KR" sz="1945"/>
              <a:t>:</a:t>
            </a:r>
            <a:r>
              <a:rPr lang="ko-KR" altLang="en-US" sz="1945"/>
              <a:t> </a:t>
            </a:r>
            <a:r>
              <a:rPr lang="en-US" altLang="ko-KR" sz="1945"/>
              <a:t>npc</a:t>
            </a:r>
            <a:r>
              <a:rPr lang="ko-KR" altLang="en-US" sz="1945"/>
              <a:t>들과 플레이어만 있을 수 있는 공간으로 외부로 부터 어떠한 공격도 받지 않습니다</a:t>
            </a:r>
            <a:r>
              <a:rPr lang="en-US" altLang="ko-KR" sz="1945"/>
              <a:t>.</a:t>
            </a:r>
            <a:endParaRPr lang="en-US" altLang="ko-KR" sz="1945"/>
          </a:p>
          <a:p>
            <a:pPr marL="0" lvl="0" indent="0">
              <a:buNone/>
              <a:defRPr/>
            </a:pPr>
            <a:r>
              <a:rPr lang="en-US" altLang="ko-KR" sz="1945"/>
              <a:t>-</a:t>
            </a:r>
            <a:r>
              <a:rPr lang="ko-KR" altLang="en-US" sz="1945"/>
              <a:t>전장</a:t>
            </a:r>
            <a:r>
              <a:rPr lang="en-US" altLang="ko-KR" sz="1945"/>
              <a:t>:</a:t>
            </a:r>
            <a:r>
              <a:rPr lang="ko-KR" altLang="en-US" sz="1945"/>
              <a:t> 몬스터들과 플레이어가 싸우는 장소로</a:t>
            </a:r>
            <a:r>
              <a:rPr lang="en-US" altLang="ko-KR" sz="1945"/>
              <a:t>,</a:t>
            </a:r>
            <a:r>
              <a:rPr lang="ko-KR" altLang="en-US" sz="1945"/>
              <a:t> 퀘스트를 완료하려면 전장으로 가서 몬스터를처치해야 합니다</a:t>
            </a:r>
            <a:endParaRPr lang="ko-KR" altLang="en-US" sz="1945"/>
          </a:p>
          <a:p>
            <a:pPr marL="0" lvl="0" indent="0">
              <a:buNone/>
              <a:defRPr/>
            </a:pPr>
            <a:r>
              <a:rPr lang="en-US" altLang="ko-KR" sz="1945"/>
              <a:t>-</a:t>
            </a:r>
            <a:r>
              <a:rPr lang="ko-KR" altLang="en-US" sz="1945"/>
              <a:t>보스방</a:t>
            </a:r>
            <a:r>
              <a:rPr lang="en-US" altLang="ko-KR" sz="1945"/>
              <a:t>:</a:t>
            </a:r>
            <a:r>
              <a:rPr lang="ko-KR" altLang="en-US" sz="1945"/>
              <a:t> 모든 퀘스트를 완료 후 보스 퀘스트를 받고 입장이 가능하며</a:t>
            </a:r>
            <a:r>
              <a:rPr lang="en-US" altLang="ko-KR" sz="1945"/>
              <a:t>,</a:t>
            </a:r>
            <a:r>
              <a:rPr lang="ko-KR" altLang="en-US" sz="1945"/>
              <a:t> 보스와 플레이어가 싸우는 장소입니다</a:t>
            </a:r>
            <a:r>
              <a:rPr lang="en-US" altLang="ko-KR" sz="1945"/>
              <a:t>.</a:t>
            </a:r>
            <a:endParaRPr lang="en-US" altLang="ko-KR"/>
          </a:p>
          <a:p>
            <a:pPr marL="0" lvl="0" indent="0">
              <a:buNone/>
              <a:defRPr/>
            </a:pPr>
            <a:endParaRPr lang="ko-KR" altLang="en-US"/>
          </a:p>
          <a:p>
            <a:pPr marL="0" lvl="0" indent="0">
              <a:buNone/>
              <a:defRPr/>
            </a:pPr>
            <a:r>
              <a:rPr lang="en-US" altLang="ko-KR"/>
              <a:t>1.</a:t>
            </a:r>
            <a:r>
              <a:rPr lang="ko-KR" altLang="en-US"/>
              <a:t> 마을의 </a:t>
            </a:r>
            <a:r>
              <a:rPr lang="en-US" altLang="ko-KR"/>
              <a:t>npc</a:t>
            </a:r>
            <a:r>
              <a:rPr lang="ko-KR" altLang="en-US"/>
              <a:t>들을 통해서 퀘스트를 받습니다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en-US" altLang="ko-KR"/>
              <a:t>2.</a:t>
            </a:r>
            <a:r>
              <a:rPr lang="ko-KR" altLang="en-US"/>
              <a:t> 전장으로 가서 몬스터들을 퇴치하고 퀘스트를 클리어 합니다</a:t>
            </a:r>
            <a:endParaRPr lang="ko-KR" altLang="en-US"/>
          </a:p>
          <a:p>
            <a:pPr marL="0" lvl="0" indent="0">
              <a:buNone/>
              <a:defRPr/>
            </a:pPr>
            <a:r>
              <a:rPr lang="en-US" altLang="ko-KR"/>
              <a:t>3.</a:t>
            </a:r>
            <a:r>
              <a:rPr lang="ko-KR" altLang="en-US"/>
              <a:t> 이 과정을 반복 합니다</a:t>
            </a:r>
            <a:r>
              <a:rPr lang="en-US" altLang="ko-KR"/>
              <a:t>.</a:t>
            </a:r>
            <a:endParaRPr lang="en-US" altLang="ko-KR"/>
          </a:p>
          <a:p>
            <a:pPr marL="0" lvl="0" indent="0">
              <a:buNone/>
              <a:defRPr/>
            </a:pPr>
            <a:r>
              <a:rPr lang="en-US" altLang="ko-KR"/>
              <a:t>4.</a:t>
            </a:r>
            <a:r>
              <a:rPr lang="ko-KR" altLang="en-US"/>
              <a:t> 보스퀘스트가 나오면 보스방으로 갈 수 있습니다</a:t>
            </a:r>
            <a:r>
              <a:rPr lang="en-US" altLang="ko-KR"/>
              <a:t>.</a:t>
            </a:r>
            <a:endParaRPr lang="en-US" altLang="ko-KR"/>
          </a:p>
          <a:p>
            <a:pPr marL="0" lvl="0" indent="0">
              <a:buNone/>
              <a:defRPr/>
            </a:pPr>
            <a:r>
              <a:rPr lang="en-US" altLang="ko-KR"/>
              <a:t>5.</a:t>
            </a:r>
            <a:r>
              <a:rPr lang="ko-KR" altLang="en-US"/>
              <a:t> 보스를 퇴치합니다</a:t>
            </a:r>
            <a:r>
              <a:rPr lang="en-US" altLang="ko-KR"/>
              <a:t>.</a:t>
            </a:r>
            <a:endParaRPr lang="en-US" altLang="ko-KR"/>
          </a:p>
          <a:p>
            <a:pPr marL="0" lvl="0" indent="0">
              <a:buNone/>
              <a:defRPr/>
            </a:pPr>
            <a:r>
              <a:rPr lang="en-US" altLang="ko-KR"/>
              <a:t>6.</a:t>
            </a:r>
            <a:r>
              <a:rPr lang="ko-KR" altLang="en-US"/>
              <a:t> 게임클리어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981574"/>
      </p:ext>
    </p:extLst>
  </p:cSld>
  <p:clrMapOvr>
    <a:masterClrMapping/>
  </p:clrMapOvr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>
            <a:lum bright="-71000"/>
            <a:extLst>
              <a:ext uri="783A4284-B454-46f5-B8C8-42B5039CE256">
                <hp:hncPhoto xmlns:hp="http://schemas.haansoft.com/office/presentation/8.0">
                  <hd:imgLayer xmlns:hd="http://schemas.haansoft.com/office/drawingml/8.0" r:embed="rId3">
                    <hd:imgEffect xmlns:hd="http://schemas.haansoft.com/office/drawingml/8.0">
                      <hd:artEffectSharpenSoften amount="25000"/>
                    </hd:imgEffect>
                  </hd:imgLayer>
                </hp:hncPhoto>
              </a:ext>
            </a:extLst>
          </a:blip>
          <a:stretch>
            <a:fillRect/>
          </a:stretch>
        </p:blipFill>
        <p:spPr>
          <a:xfrm>
            <a:off x="-76477" y="-201624"/>
            <a:ext cx="12372766" cy="7136104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  <a:scene3d>
            <a:camera prst="orthographicFront"/>
            <a:lightRig rig="threePt" dir="t"/>
          </a:scene3d>
          <a:sp3d/>
        </p:spPr>
      </p:pic>
      <p:pic>
        <p:nvPicPr>
          <p:cNvPr id="5" name="스팀 2인용 게임 해머워치2 멀티 후기 &amp; 초반 진행 공략 _ 네이버 블로그(1).mp4">
            <a:hlinkClick r:id="" action="ppaction://media"/>
          </p:cNvPr>
          <p:cNvPicPr>
            <a:picLocks noRot="1"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6907821" y="1989672"/>
            <a:ext cx="4674577" cy="3440136"/>
          </a:xfrm>
          <a:prstGeom prst="rect">
            <a:avLst/>
          </a:prstGeom>
        </p:spPr>
      </p:pic>
      <p:sp>
        <p:nvSpPr>
          <p:cNvPr id="6" name="가로 글상자 5"/>
          <p:cNvSpPr txBox="1"/>
          <p:nvPr/>
        </p:nvSpPr>
        <p:spPr>
          <a:xfrm>
            <a:off x="0" y="6493091"/>
            <a:ext cx="5744308" cy="364909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/>
              <a:t>히어로즈오브해머워치</a:t>
            </a:r>
            <a:r>
              <a:rPr lang="en-US" altLang="ko-KR"/>
              <a:t>2</a:t>
            </a:r>
            <a:r>
              <a:rPr lang="ko-KR" altLang="en-US"/>
              <a:t>라는 게임에서 따온 </a:t>
            </a:r>
            <a:r>
              <a:rPr lang="en-US" altLang="ko-KR"/>
              <a:t>gif</a:t>
            </a:r>
            <a:endParaRPr lang="en-US" altLang="ko-KR"/>
          </a:p>
        </p:txBody>
      </p:sp>
      <p:pic>
        <p:nvPicPr>
          <p:cNvPr id="8" name="스팀 2인용 게임 해머워치2 멀티 후기 &amp; 초반 진행 공략 _ 네이버 블로그.mp4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 rotWithShape="1">
          <a:blip r:embed="rId9"/>
          <a:stretch>
            <a:fillRect/>
          </a:stretch>
        </p:blipFill>
        <p:spPr>
          <a:xfrm>
            <a:off x="816428" y="1989672"/>
            <a:ext cx="4548674" cy="3440137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413494" y="111347"/>
            <a:ext cx="10972799" cy="86349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3600" b="0" i="0" u="none" strike="noStrike" kern="1200" cap="none" spc="0" normalizeH="0" baseline="0" mc:Ignorable="hp" hp:hslEmbossed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glow rad="321266">
                    <a:srgbClr val="ff0000">
                      <a:alpha val="10000"/>
                    </a:srgbClr>
                  </a:glow>
                </a:effectLst>
                <a:latin typeface="+mj-lt"/>
                <a:ea typeface="+mj-ea"/>
                <a:cs typeface="+mj-cs"/>
              </a:rPr>
              <a:t>전투 방식</a:t>
            </a:r>
            <a:endParaRPr xmlns:mc="http://schemas.openxmlformats.org/markup-compatibility/2006" xmlns:hp="http://schemas.haansoft.com/office/presentation/8.0" kumimoji="0" lang="ko-KR" altLang="en-US" sz="3600" b="0" i="0" u="none" strike="noStrike" kern="1200" cap="none" spc="0" normalizeH="0" baseline="0" mc:Ignorable="hp" hp:hslEmbossed="0">
              <a:solidFill>
                <a:schemeClr val="bg2">
                  <a:lumMod val="40000"/>
                  <a:lumOff val="60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가로 글상자 13"/>
          <p:cNvSpPr txBox="1"/>
          <p:nvPr/>
        </p:nvSpPr>
        <p:spPr>
          <a:xfrm>
            <a:off x="2983105" y="1227549"/>
            <a:ext cx="5833576" cy="528200"/>
          </a:xfrm>
          <a:prstGeom prst="rect">
            <a:avLst/>
          </a:prstGeom>
        </p:spPr>
        <p:txBody>
          <a:bodyPr wrap="square">
            <a:spAutoFit/>
          </a:bodyPr>
          <a:p>
            <a:pPr lvl="0" algn="ctr">
              <a:defRPr/>
            </a:pPr>
            <a:r>
              <a:rPr lang="ko-KR" altLang="en-US" sz="2900"/>
              <a:t>스킬 사용 및 일반공격</a:t>
            </a:r>
            <a:endParaRPr lang="ko-KR" altLang="en-US" sz="2900"/>
          </a:p>
        </p:txBody>
      </p:sp>
    </p:spTree>
    <p:extLst>
      <p:ext uri="{BB962C8B-B14F-4D97-AF65-F5344CB8AC3E}">
        <p14:creationId xmlns:p14="http://schemas.microsoft.com/office/powerpoint/2010/main" val="1658029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8" dur="27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0" fill="remove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lum bright="-71000"/>
            <a:extLst>
              <a:ext uri="783A4284-B454-46f5-B8C8-42B5039CE256">
                <hp:hncPhoto xmlns:hp="http://schemas.haansoft.com/office/presentation/8.0">
                  <hd:imgLayer xmlns:hd="http://schemas.haansoft.com/office/drawingml/8.0" r:embed="rId3">
                    <hd:imgEffect xmlns:hd="http://schemas.haansoft.com/office/drawingml/8.0">
                      <hd:artEffectSharpenSoften amount="25000"/>
                    </hd:imgEffect>
                  </hd:imgLayer>
                </hp:hncPhoto>
              </a:ext>
            </a:extLst>
          </a:blip>
          <a:stretch>
            <a:fillRect/>
          </a:stretch>
        </p:blipFill>
        <p:spPr>
          <a:xfrm>
            <a:off x="-83432" y="-125146"/>
            <a:ext cx="12442294" cy="7066577"/>
          </a:xfrm>
          <a:prstGeom prst="rect">
            <a:avLst/>
          </a:prstGeom>
          <a:solidFill>
            <a:schemeClr val="lt1"/>
          </a:solidFill>
          <a:ln>
            <a:solidFill>
              <a:schemeClr val="lt1"/>
            </a:solidFill>
          </a:ln>
          <a:scene3d>
            <a:camera prst="orthographicFront"/>
            <a:lightRig rig="threePt" dir="t"/>
          </a:scene3d>
          <a:sp3d/>
        </p:spPr>
      </p:pic>
      <p:sp>
        <p:nvSpPr>
          <p:cNvPr id="2" name=""/>
          <p:cNvSpPr>
            <a:spLocks noGrp="1"/>
          </p:cNvSpPr>
          <p:nvPr>
            <p:ph type="title" idx="0"/>
          </p:nvPr>
        </p:nvSpPr>
        <p:spPr>
          <a:xfrm>
            <a:off x="609600" y="260732"/>
            <a:ext cx="10972799" cy="863498"/>
          </a:xfrm>
          <a:noFill/>
        </p:spPr>
        <p:txBody>
          <a:bodyPr/>
          <a:p>
            <a:pPr lvl="0" algn="ctr">
              <a:defRPr/>
            </a:pPr>
            <a:r>
              <a:rPr lang="ko-KR" altLang="en-US">
                <a:effectLst>
                  <a:glow rad="321266">
                    <a:srgbClr val="ff0000">
                      <a:alpha val="10000"/>
                    </a:srgbClr>
                  </a:glow>
                </a:effectLst>
              </a:rPr>
              <a:t>조작 방식</a:t>
            </a:r>
            <a:r>
              <a:rPr lang="ko-KR" altLang="en-US"/>
              <a:t> </a:t>
            </a:r>
            <a:endParaRPr lang="ko-KR" altLang="en-US"/>
          </a:p>
        </p:txBody>
      </p:sp>
      <p:sp>
        <p:nvSpPr>
          <p:cNvPr id="4" name="가로 글상자 3"/>
          <p:cNvSpPr txBox="1"/>
          <p:nvPr/>
        </p:nvSpPr>
        <p:spPr>
          <a:xfrm>
            <a:off x="1119361" y="1604940"/>
            <a:ext cx="8975748" cy="3648119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ko-KR" altLang="en-US"/>
              <a:t>이동: 방향키 (↑, ↓, ←, →)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ko-KR" altLang="en-US"/>
              <a:t>기본 공격: Z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ko-KR" altLang="en-US"/>
              <a:t>상호작용/아이템 줍기: Space Bar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ko-KR" altLang="en-US"/>
              <a:t>스킬 사용: A, S, D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ko-KR" altLang="en-US"/>
              <a:t>물약 사용: 1, 2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ko-KR" altLang="en-US"/>
              <a:t>인벤토리: I</a:t>
            </a:r>
            <a:endParaRPr lang="ko-KR" altLang="en-US"/>
          </a:p>
          <a:p>
            <a:pPr lvl="0">
              <a:defRPr/>
            </a:pPr>
            <a:endParaRPr lang="ko-KR" altLang="en-US"/>
          </a:p>
          <a:p>
            <a:pPr lvl="0">
              <a:defRPr/>
            </a:pPr>
            <a:r>
              <a:rPr lang="ko-KR" altLang="en-US"/>
              <a:t>퀘스트 로그: Q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6587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동굴">
  <a:themeElements>
    <a:clrScheme name="동굴">
      <a:dk1>
        <a:srgbClr val="000000"/>
      </a:dk1>
      <a:lt1>
        <a:srgbClr val="ffffff"/>
      </a:lt1>
      <a:dk2>
        <a:srgbClr val="333333"/>
      </a:dk2>
      <a:lt2>
        <a:srgbClr val="daab00"/>
      </a:lt2>
      <a:accent1>
        <a:srgbClr val="49461b"/>
      </a:accent1>
      <a:accent2>
        <a:srgbClr val="a27f00"/>
      </a:accent2>
      <a:accent3>
        <a:srgbClr val="f9e03b"/>
      </a:accent3>
      <a:accent4>
        <a:srgbClr val="684100"/>
      </a:accent4>
      <a:accent5>
        <a:srgbClr val="ffae0d"/>
      </a:accent5>
      <a:accent6>
        <a:srgbClr val="8d8a00"/>
      </a:accent6>
      <a:hlink>
        <a:srgbClr val="4a45ff"/>
      </a:hlink>
      <a:folHlink>
        <a:srgbClr val="be27bb"/>
      </a:folHlink>
    </a:clrScheme>
    <a:fontScheme name="동굴">
      <a:majorFont>
        <a:latin typeface="Tahoma"/>
        <a:ea typeface=""/>
        <a:cs typeface=""/>
        <a:font script="Jpan" typeface="MS PGothic"/>
        <a:font script="Hang" typeface="HY태백B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Tahoma"/>
        <a:ea typeface=""/>
        <a:cs typeface="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동굴">
      <a:fillStyleLst>
        <a:solidFill>
          <a:schemeClr val="phClr"/>
        </a:solidFill>
        <a:gradFill rotWithShape="1">
          <a:gsLst>
            <a:gs pos="0">
              <a:schemeClr val="phClr">
                <a:alpha val="90000"/>
              </a:schemeClr>
            </a:gs>
            <a:gs pos="100000">
              <a:schemeClr val="phClr"/>
            </a:gs>
          </a:gsLst>
          <a:lin ang="5400000" scaled="0"/>
        </a:gra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</a:fillStyleLst>
      <a:lnStyleLst>
        <a:ln w="25400" cap="flat" cmpd="sng" algn="ctr">
          <a:solidFill>
            <a:schemeClr val="phClr">
              <a:tint val="40000"/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>
              <a:tint val="80000"/>
              <a:hueMod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416</ep:Words>
  <ep:PresentationFormat>화면 슬라이드 쇼(4:3)</ep:PresentationFormat>
  <ep:Paragraphs>119</ep:Paragraphs>
  <ep:Slides>12</ep:Slides>
  <ep:Notes>4</ep:Notes>
  <ep:TotalTime>0</ep:TotalTime>
  <ep:HiddenSlides>0</ep:HiddenSlides>
  <ep:MMClips>2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ep:HeadingPairs>
  <ep:TitlesOfParts>
    <vt:vector size="13" baseType="lpstr">
      <vt:lpstr>동굴</vt:lpstr>
      <vt:lpstr>슬라이드 1</vt:lpstr>
      <vt:lpstr>게임 컨셉</vt:lpstr>
      <vt:lpstr>게임 소개-1</vt:lpstr>
      <vt:lpstr>게임 소개-2</vt:lpstr>
      <vt:lpstr>슬라이드 5</vt:lpstr>
      <vt:lpstr>슬라이드 6</vt:lpstr>
      <vt:lpstr>슬라이드 7</vt:lpstr>
      <vt:lpstr>슬라이드 8</vt:lpstr>
      <vt:lpstr>조작 방식</vt:lpstr>
      <vt:lpstr>검토중인 사항</vt:lpstr>
      <vt:lpstr>게임의 리소스 파일</vt:lpstr>
      <vt:lpstr>개발 일정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2025-09-26T08:24:53.250</dcterms:created>
  <dc:creator>PC</dc:creator>
  <cp:lastModifiedBy>PC</cp:lastModifiedBy>
  <dcterms:modified xsi:type="dcterms:W3CDTF">2025-10-01T10:08:45.492</dcterms:modified>
  <cp:revision>54</cp:revision>
  <dc:title>공주님 구하기</dc:title>
  <cp:version>12.0.0.4204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